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67" r:id="rId3"/>
    <p:sldId id="276" r:id="rId4"/>
    <p:sldId id="362" r:id="rId5"/>
    <p:sldId id="259" r:id="rId6"/>
    <p:sldId id="260" r:id="rId7"/>
    <p:sldId id="269" r:id="rId8"/>
    <p:sldId id="277" r:id="rId9"/>
    <p:sldId id="333" r:id="rId10"/>
    <p:sldId id="334" r:id="rId11"/>
    <p:sldId id="330" r:id="rId12"/>
    <p:sldId id="336" r:id="rId13"/>
    <p:sldId id="283" r:id="rId14"/>
    <p:sldId id="331" r:id="rId15"/>
    <p:sldId id="282" r:id="rId16"/>
    <p:sldId id="340" r:id="rId17"/>
    <p:sldId id="357" r:id="rId18"/>
    <p:sldId id="314" r:id="rId19"/>
    <p:sldId id="355" r:id="rId20"/>
    <p:sldId id="335" r:id="rId21"/>
    <p:sldId id="317" r:id="rId22"/>
    <p:sldId id="337" r:id="rId23"/>
    <p:sldId id="356" r:id="rId24"/>
    <p:sldId id="294" r:id="rId25"/>
    <p:sldId id="263" r:id="rId26"/>
    <p:sldId id="264" r:id="rId27"/>
    <p:sldId id="265" r:id="rId28"/>
    <p:sldId id="295" r:id="rId29"/>
    <p:sldId id="268" r:id="rId30"/>
    <p:sldId id="266" r:id="rId31"/>
    <p:sldId id="343" r:id="rId32"/>
    <p:sldId id="344" r:id="rId33"/>
    <p:sldId id="345" r:id="rId34"/>
    <p:sldId id="271" r:id="rId35"/>
    <p:sldId id="296" r:id="rId36"/>
    <p:sldId id="297" r:id="rId37"/>
    <p:sldId id="299" r:id="rId38"/>
    <p:sldId id="272" r:id="rId39"/>
    <p:sldId id="285" r:id="rId40"/>
    <p:sldId id="326" r:id="rId41"/>
    <p:sldId id="286" r:id="rId42"/>
    <p:sldId id="308" r:id="rId43"/>
    <p:sldId id="328" r:id="rId44"/>
    <p:sldId id="307" r:id="rId45"/>
    <p:sldId id="327" r:id="rId46"/>
    <p:sldId id="291" r:id="rId47"/>
    <p:sldId id="346" r:id="rId48"/>
    <p:sldId id="348" r:id="rId49"/>
    <p:sldId id="349" r:id="rId50"/>
    <p:sldId id="352" r:id="rId51"/>
    <p:sldId id="292" r:id="rId52"/>
    <p:sldId id="300" r:id="rId53"/>
    <p:sldId id="301" r:id="rId54"/>
    <p:sldId id="302" r:id="rId55"/>
    <p:sldId id="304" r:id="rId56"/>
    <p:sldId id="305" r:id="rId57"/>
    <p:sldId id="359" r:id="rId58"/>
    <p:sldId id="360" r:id="rId59"/>
    <p:sldId id="273" r:id="rId6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BDDE"/>
    <a:srgbClr val="CDD7EB"/>
    <a:srgbClr val="BDCD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5" d="100"/>
          <a:sy n="75" d="100"/>
        </p:scale>
        <p:origin x="-3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37AA581-57CC-426E-B0A1-6FC8F4EB071E}" type="datetimeFigureOut">
              <a:rPr lang="he-IL" smtClean="0"/>
              <a:pPr/>
              <a:t>כ'/אדר א/תשע"ו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F91A53A-6050-4E25-83F4-B9C566021C4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37AA581-57CC-426E-B0A1-6FC8F4EB071E}" type="datetimeFigureOut">
              <a:rPr lang="he-IL" smtClean="0"/>
              <a:pPr/>
              <a:t>כ'/אדר א/תשע"ו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F91A53A-6050-4E25-83F4-B9C566021C4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j787bEkIbLAhWCzBoKHfydCcwQjRwIBw&amp;url=http://www.moma.org/collection_ge/artist.php?artist_id=36584&amp;role=2&amp;psig=AFQjCNEISyPl000H_pqbTTifKgwyhd8MMQ&amp;ust=1456050359792855"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drawpaintprint.tumblr.com/image/57392514671"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larita-efraim.com/UploadedFiles/Max%20Beckmann%20&#1502;&#1510;&#1490;&#1514;%20&#1512;&#1488;&#1513;&#1493;&#1504;&#1492;.pps"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clarita-efraim.com/UploadedFiles/Max%20Beckmann%20&#1502;&#1510;&#1490;&#1514;%20&#1513;&#1500;&#1497;&#1513;&#1497;&#1514;.pp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il/url?sa=i&amp;rct=j&amp;q=&amp;esrc=s&amp;source=images&amp;cd=&amp;cad=rja&amp;uact=8&amp;ved=0ahUKEwjyg5n7yv7KAhUHthQKHYSYBPsQjRwIBw&amp;url=https://www.nationalgalleries.org/collection/artists-a-z/b/artist/max-beckmann/object/die-holle-hell-malepartus-gma-2465-h&amp;psig=AFQjCNGEoADE-F5BO3ueFOXRdi0MS89AFg&amp;ust=1455791182551513"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il/url?sa=i&amp;rct=j&amp;q=&amp;esrc=s&amp;source=images&amp;cd=&amp;cad=rja&amp;uact=8&amp;ved=0ahUKEwiIyIfhy_7KAhULuxQKHavuCVcQjRwIBw&amp;url=https://www.pinterest.com/pin/479211216572211479/&amp;psig=AFQjCNH6Sli7sVWOISWLR65HbmMxm2U0CQ&amp;ust=1455791367354406"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ilmoXqzv7KAhXMthQKHZf5BoUQjRwIBw&amp;url=http://www.pressherald.com/2010/03/21/beckmann-exhibit-by-a-giant-of-modernism-must-not-be-missed_2010-03-18/&amp;bvm=bv.114195076,d.d24&amp;psig=AFQjCNHSjE8Lkqp0PowRriFe2MBN9CCSKQ&amp;ust=1455792218083120" TargetMode="External"/><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hyperlink" Target="http://www.google.co.il/url?sa=i&amp;rct=j&amp;q=&amp;esrc=s&amp;source=images&amp;cd=&amp;cad=rja&amp;uact=8&amp;ved=0ahUKEwiOqZKaz_7KAhWD1RQKHQohBpsQjRwIBw&amp;url=http://www.olsenirwin.com/pages/exhibition_layout.php?exhibition..=&amp;=&amp;=&amp;sort=&amp;=&amp;=&amp;sort=&amp;&amp;current=600&amp;&amp;sort=&amp;bvm=bv.114195076,d.d24&amp;psig=AFQjCNEZzArPjrSf6pzJX3H0BEG_nXOqrQ&amp;ust=145579232124293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www.moma.org/collection/works/9085?locale=en"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drawpaintprint.tumblr.com/image/29110876734" TargetMode="External"/><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4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iojsHI2ZPLAhXBDZoKHcFtD0sQjRwIBw&amp;url=http://www.moma.org/explore/collection/ge/themes/death&amp;psig=AFQjCNHDjO4UaeJmTeSXxknARHf1P3FzcQ&amp;ust=1456516658099770" TargetMode="External"/><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4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jjp5uv2pPLAhVpQJoKHSL8A5IQjRwIBw&amp;url=http://www.wmchambersfineart.com/beckmann_m.html&amp;bvm=bv.115277099,d.bGQ&amp;psig=AFQjCNGaCos6PQWBH8JXTyibbEK1wtu27A&amp;ust=1456516856559379" TargetMode="External"/><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jLht_425PLAhUCQJoKHZChCIwQjRwIBw&amp;url=http://www.moma.org/collection?classifications=&amp;date_begin=Pre-1850&amp;date_end=2016&amp;locale=en&amp;page=895&amp;q=&amp;utf8=%E2%9C%93&amp;bvm=bv.115277099,d.bGQ&amp;psig=AFQjCNF1MTvOeQfs_MJ8768_JEZiwPZcBQ&amp;ust=1456517272122696" TargetMode="External"/><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5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moma.org/explore/collection/ge/portfolios"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hyperlink" Target="mailto:chefetz@clarita-efraim.com" TargetMode="External"/><Relationship Id="rId4" Type="http://schemas.openxmlformats.org/officeDocument/2006/relationships/hyperlink" Target="http://www.clarita-efraim.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www.moma.org/collection/works/64563?locale=en"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21חלום.jpg"/>
          <p:cNvPicPr>
            <a:picLocks noChangeAspect="1"/>
          </p:cNvPicPr>
          <p:nvPr/>
        </p:nvPicPr>
        <p:blipFill>
          <a:blip r:embed="rId2"/>
          <a:stretch>
            <a:fillRect/>
          </a:stretch>
        </p:blipFill>
        <p:spPr>
          <a:xfrm>
            <a:off x="0" y="0"/>
            <a:ext cx="9144000" cy="6858000"/>
          </a:xfrm>
          <a:prstGeom prst="rect">
            <a:avLst/>
          </a:prstGeom>
        </p:spPr>
      </p:pic>
      <p:pic>
        <p:nvPicPr>
          <p:cNvPr id="3075" name="Picture 2" descr="C:\Users\win7\Desktop\בעבודה 2016\בקמן צילומים\IMG_6496.JPG"/>
          <p:cNvPicPr>
            <a:picLocks noChangeAspect="1" noChangeArrowheads="1"/>
          </p:cNvPicPr>
          <p:nvPr/>
        </p:nvPicPr>
        <p:blipFill>
          <a:blip r:embed="rId3">
            <a:lum bright="30000" contrast="40000"/>
          </a:blip>
          <a:srcRect/>
          <a:stretch>
            <a:fillRect/>
          </a:stretch>
        </p:blipFill>
        <p:spPr bwMode="auto">
          <a:xfrm>
            <a:off x="5786438" y="714375"/>
            <a:ext cx="2870200" cy="5286375"/>
          </a:xfrm>
          <a:prstGeom prst="rect">
            <a:avLst/>
          </a:prstGeom>
          <a:noFill/>
          <a:ln w="9525">
            <a:noFill/>
            <a:miter lim="800000"/>
            <a:headEnd/>
            <a:tailEnd/>
          </a:ln>
        </p:spPr>
      </p:pic>
      <p:sp>
        <p:nvSpPr>
          <p:cNvPr id="3076" name="TextBox 4"/>
          <p:cNvSpPr txBox="1">
            <a:spLocks noChangeArrowheads="1"/>
          </p:cNvSpPr>
          <p:nvPr/>
        </p:nvSpPr>
        <p:spPr bwMode="auto">
          <a:xfrm>
            <a:off x="6286500" y="6143645"/>
            <a:ext cx="1214458" cy="307777"/>
          </a:xfrm>
          <a:prstGeom prst="rect">
            <a:avLst/>
          </a:prstGeom>
          <a:noFill/>
          <a:ln w="9525">
            <a:noFill/>
            <a:miter lim="800000"/>
            <a:headEnd/>
            <a:tailEnd/>
          </a:ln>
        </p:spPr>
        <p:txBody>
          <a:bodyPr wrap="square">
            <a:spAutoFit/>
          </a:bodyPr>
          <a:lstStyle/>
          <a:p>
            <a:r>
              <a:rPr lang="en-US" sz="1400" b="1" i="1" dirty="0">
                <a:solidFill>
                  <a:schemeClr val="bg1"/>
                </a:solidFill>
              </a:rPr>
              <a:t>1922</a:t>
            </a:r>
            <a:endParaRPr lang="he-IL" sz="1400" b="1" i="1" dirty="0">
              <a:solidFill>
                <a:schemeClr val="bg1"/>
              </a:solidFill>
            </a:endParaRPr>
          </a:p>
        </p:txBody>
      </p:sp>
      <p:sp>
        <p:nvSpPr>
          <p:cNvPr id="3077" name="WordArt 7" descr="שקית נייר"/>
          <p:cNvSpPr>
            <a:spLocks noChangeArrowheads="1" noChangeShapeType="1" noTextEdit="1"/>
          </p:cNvSpPr>
          <p:nvPr/>
        </p:nvSpPr>
        <p:spPr bwMode="auto">
          <a:xfrm>
            <a:off x="1357312" y="2071679"/>
            <a:ext cx="3429001" cy="785817"/>
          </a:xfrm>
          <a:prstGeom prst="rect">
            <a:avLst/>
          </a:prstGeom>
        </p:spPr>
        <p:txBody>
          <a:bodyPr wrap="none" fromWordArt="1">
            <a:prstTxWarp prst="textPlain">
              <a:avLst>
                <a:gd name="adj" fmla="val 50000"/>
              </a:avLst>
            </a:prstTxWarp>
          </a:bodyPr>
          <a:lstStyle/>
          <a:p>
            <a:pPr algn="ctr" rtl="0"/>
            <a:r>
              <a:rPr lang="en-US" sz="3600" i="1"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a:rPr>
              <a:t>Max Beckmann</a:t>
            </a:r>
            <a:endParaRPr lang="he-IL" sz="3600" i="1"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a:endParaRPr>
          </a:p>
        </p:txBody>
      </p:sp>
      <p:sp>
        <p:nvSpPr>
          <p:cNvPr id="3079" name="TextBox 7"/>
          <p:cNvSpPr txBox="1">
            <a:spLocks noChangeArrowheads="1"/>
          </p:cNvSpPr>
          <p:nvPr/>
        </p:nvSpPr>
        <p:spPr bwMode="auto">
          <a:xfrm>
            <a:off x="1428728" y="3286124"/>
            <a:ext cx="3214709" cy="523220"/>
          </a:xfrm>
          <a:prstGeom prst="rect">
            <a:avLst/>
          </a:prstGeom>
          <a:noFill/>
          <a:ln w="9525">
            <a:noFill/>
            <a:miter lim="800000"/>
            <a:headEnd/>
            <a:tailEnd/>
          </a:ln>
        </p:spPr>
        <p:txBody>
          <a:bodyPr wrap="square">
            <a:spAutoFit/>
          </a:bodyPr>
          <a:lstStyle/>
          <a:p>
            <a:pPr algn="ct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Drawings</a:t>
            </a:r>
            <a:endParaRPr lang="he-IL"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231frs.jpg"/>
          <p:cNvPicPr>
            <a:picLocks noChangeAspect="1"/>
          </p:cNvPicPr>
          <p:nvPr/>
        </p:nvPicPr>
        <p:blipFill>
          <a:blip r:embed="rId2">
            <a:duotone>
              <a:schemeClr val="accent3">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572000" y="5357826"/>
            <a:ext cx="4071966" cy="523220"/>
          </a:xfrm>
          <a:prstGeom prst="rect">
            <a:avLst/>
          </a:prstGeom>
          <a:noFill/>
        </p:spPr>
        <p:txBody>
          <a:bodyPr wrap="square" rtlCol="1">
            <a:spAutoFit/>
          </a:bodyPr>
          <a:lstStyle/>
          <a:p>
            <a:pPr algn="ctr"/>
            <a:r>
              <a:rPr lang="en-US" sz="1400" b="1" i="1" dirty="0" smtClean="0"/>
              <a:t>In Memory of a Friend Killed in Action - from the periodical </a:t>
            </a:r>
            <a:r>
              <a:rPr lang="en-US" sz="1400" b="1" i="1" dirty="0" err="1" smtClean="0"/>
              <a:t>Kriegszeit</a:t>
            </a:r>
            <a:r>
              <a:rPr lang="en-US" sz="1400" b="1" i="1" dirty="0" smtClean="0"/>
              <a:t>. 1914</a:t>
            </a:r>
            <a:endParaRPr lang="he-IL" sz="1400" b="1" i="1" dirty="0"/>
          </a:p>
        </p:txBody>
      </p:sp>
      <p:pic>
        <p:nvPicPr>
          <p:cNvPr id="60420" name="Picture 4" descr="http://www.moma.org/collection_images/resized/533/w155h170crop/CRI_175533.jpg">
            <a:hlinkClick r:id="rId3"/>
          </p:cNvPr>
          <p:cNvPicPr>
            <a:picLocks noChangeAspect="1" noChangeArrowheads="1"/>
          </p:cNvPicPr>
          <p:nvPr/>
        </p:nvPicPr>
        <p:blipFill>
          <a:blip r:embed="rId4">
            <a:lum contrast="30000"/>
          </a:blip>
          <a:srcRect/>
          <a:stretch>
            <a:fillRect/>
          </a:stretch>
        </p:blipFill>
        <p:spPr bwMode="auto">
          <a:xfrm>
            <a:off x="1071538" y="2643182"/>
            <a:ext cx="2928958" cy="3212408"/>
          </a:xfrm>
          <a:prstGeom prst="rect">
            <a:avLst/>
          </a:prstGeom>
          <a:noFill/>
          <a:ln w="1905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תמונה 4" descr="a--235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3011" name="תמונה 2" descr="תמונה5.jpg"/>
          <p:cNvPicPr>
            <a:picLocks noChangeAspect="1"/>
          </p:cNvPicPr>
          <p:nvPr/>
        </p:nvPicPr>
        <p:blipFill>
          <a:blip r:embed="rId3"/>
          <a:srcRect/>
          <a:stretch>
            <a:fillRect/>
          </a:stretch>
        </p:blipFill>
        <p:spPr bwMode="auto">
          <a:xfrm>
            <a:off x="1714500" y="1071563"/>
            <a:ext cx="6080125" cy="4799012"/>
          </a:xfrm>
          <a:prstGeom prst="rect">
            <a:avLst/>
          </a:prstGeom>
          <a:noFill/>
          <a:ln w="9525">
            <a:solidFill>
              <a:schemeClr val="tx1"/>
            </a:solidFill>
            <a:miter lim="800000"/>
            <a:headEnd/>
            <a:tailEnd/>
          </a:ln>
        </p:spPr>
      </p:pic>
      <p:sp>
        <p:nvSpPr>
          <p:cNvPr id="43012" name="TextBox 3"/>
          <p:cNvSpPr txBox="1">
            <a:spLocks noChangeArrowheads="1"/>
          </p:cNvSpPr>
          <p:nvPr/>
        </p:nvSpPr>
        <p:spPr bwMode="auto">
          <a:xfrm>
            <a:off x="3000375" y="5929313"/>
            <a:ext cx="3429000" cy="338137"/>
          </a:xfrm>
          <a:prstGeom prst="rect">
            <a:avLst/>
          </a:prstGeom>
          <a:noFill/>
          <a:ln w="9525">
            <a:noFill/>
            <a:miter lim="800000"/>
            <a:headEnd/>
            <a:tailEnd/>
          </a:ln>
        </p:spPr>
        <p:txBody>
          <a:bodyPr>
            <a:spAutoFit/>
          </a:bodyPr>
          <a:lstStyle/>
          <a:p>
            <a:pPr algn="ctr"/>
            <a:r>
              <a:rPr lang="en-US" i="1"/>
              <a:t>Happy New Year 1917 </a:t>
            </a:r>
            <a:endParaRPr lang="he-IL"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10חלום.jpg"/>
          <p:cNvPicPr>
            <a:picLocks noChangeAspect="1"/>
          </p:cNvPicPr>
          <p:nvPr/>
        </p:nvPicPr>
        <p:blipFill>
          <a:blip r:embed="rId2"/>
          <a:stretch>
            <a:fillRect/>
          </a:stretch>
        </p:blipFill>
        <p:spPr>
          <a:xfrm>
            <a:off x="0" y="0"/>
            <a:ext cx="9144000" cy="6858000"/>
          </a:xfrm>
          <a:prstGeom prst="rect">
            <a:avLst/>
          </a:prstGeom>
        </p:spPr>
      </p:pic>
      <p:pic>
        <p:nvPicPr>
          <p:cNvPr id="94210" name="Picture 2" descr="Max Beckmann. Adam and Eve (Adam und Eva). (1917, published 1918)"/>
          <p:cNvPicPr>
            <a:picLocks noChangeAspect="1" noChangeArrowheads="1"/>
          </p:cNvPicPr>
          <p:nvPr/>
        </p:nvPicPr>
        <p:blipFill>
          <a:blip r:embed="rId3"/>
          <a:srcRect r="-103" b="136"/>
          <a:stretch>
            <a:fillRect/>
          </a:stretch>
        </p:blipFill>
        <p:spPr bwMode="auto">
          <a:xfrm>
            <a:off x="4786314" y="857232"/>
            <a:ext cx="3786214" cy="4786346"/>
          </a:xfrm>
          <a:prstGeom prst="rect">
            <a:avLst/>
          </a:prstGeom>
          <a:noFill/>
          <a:ln>
            <a:solidFill>
              <a:schemeClr val="tx1"/>
            </a:solidFill>
          </a:ln>
        </p:spPr>
      </p:pic>
      <p:sp>
        <p:nvSpPr>
          <p:cNvPr id="3" name="TextBox 2"/>
          <p:cNvSpPr txBox="1"/>
          <p:nvPr/>
        </p:nvSpPr>
        <p:spPr>
          <a:xfrm>
            <a:off x="4643438" y="5857892"/>
            <a:ext cx="4000528" cy="307777"/>
          </a:xfrm>
          <a:prstGeom prst="rect">
            <a:avLst/>
          </a:prstGeom>
          <a:noFill/>
        </p:spPr>
        <p:txBody>
          <a:bodyPr wrap="square" rtlCol="1">
            <a:spAutoFit/>
          </a:bodyPr>
          <a:lstStyle/>
          <a:p>
            <a:pPr algn="ctr"/>
            <a:r>
              <a:rPr lang="en-US" sz="1400" b="1" i="1" dirty="0" smtClean="0"/>
              <a:t>Adam and Eve 1917 </a:t>
            </a:r>
            <a:endParaRPr lang="he-IL" sz="1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06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8131" name="Picture 3" descr="Max Beckmann. Street II (Strasse II). (1916-17), dated 1917"/>
          <p:cNvPicPr>
            <a:picLocks noChangeAspect="1" noChangeArrowheads="1"/>
          </p:cNvPicPr>
          <p:nvPr/>
        </p:nvPicPr>
        <p:blipFill>
          <a:blip r:embed="rId3">
            <a:lum contrast="12000"/>
          </a:blip>
          <a:srcRect/>
          <a:stretch>
            <a:fillRect/>
          </a:stretch>
        </p:blipFill>
        <p:spPr bwMode="auto">
          <a:xfrm>
            <a:off x="2987675" y="2386013"/>
            <a:ext cx="5627688" cy="3916362"/>
          </a:xfrm>
          <a:prstGeom prst="rect">
            <a:avLst/>
          </a:prstGeom>
          <a:noFill/>
          <a:ln w="9525">
            <a:solidFill>
              <a:schemeClr val="hlink"/>
            </a:solidFill>
            <a:miter lim="800000"/>
            <a:headEnd/>
            <a:tailEnd/>
          </a:ln>
        </p:spPr>
      </p:pic>
      <p:sp>
        <p:nvSpPr>
          <p:cNvPr id="48132" name="Text Box 4"/>
          <p:cNvSpPr txBox="1">
            <a:spLocks noChangeArrowheads="1"/>
          </p:cNvSpPr>
          <p:nvPr/>
        </p:nvSpPr>
        <p:spPr bwMode="auto">
          <a:xfrm>
            <a:off x="684213" y="5157788"/>
            <a:ext cx="2374900" cy="779462"/>
          </a:xfrm>
          <a:prstGeom prst="rect">
            <a:avLst/>
          </a:prstGeom>
          <a:noFill/>
          <a:ln w="9525">
            <a:noFill/>
            <a:miter lim="800000"/>
            <a:headEnd/>
            <a:tailEnd/>
          </a:ln>
        </p:spPr>
        <p:txBody>
          <a:bodyPr>
            <a:spAutoFit/>
          </a:bodyPr>
          <a:lstStyle/>
          <a:p>
            <a:pPr algn="ctr" rtl="0">
              <a:spcBef>
                <a:spcPct val="50000"/>
              </a:spcBef>
            </a:pPr>
            <a:r>
              <a:rPr lang="en-US" sz="1800" i="1" dirty="0">
                <a:solidFill>
                  <a:srgbClr val="DDDDDD"/>
                </a:solidFill>
              </a:rPr>
              <a:t>Street II</a:t>
            </a:r>
          </a:p>
          <a:p>
            <a:pPr algn="ctr" rtl="0">
              <a:spcBef>
                <a:spcPct val="50000"/>
              </a:spcBef>
            </a:pPr>
            <a:r>
              <a:rPr lang="en-US" sz="1800" i="1" dirty="0" smtClean="0">
                <a:solidFill>
                  <a:srgbClr val="DDDDDD"/>
                </a:solidFill>
              </a:rPr>
              <a:t>1917</a:t>
            </a:r>
            <a:endParaRPr lang="en-US" sz="1800" i="1" dirty="0">
              <a:solidFill>
                <a:srgbClr val="DDDDDD"/>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5חלום.jpg"/>
          <p:cNvPicPr>
            <a:picLocks noChangeAspect="1"/>
          </p:cNvPicPr>
          <p:nvPr/>
        </p:nvPicPr>
        <p:blipFill>
          <a:blip r:embed="rId2"/>
          <a:stretch>
            <a:fillRect/>
          </a:stretch>
        </p:blipFill>
        <p:spPr>
          <a:xfrm>
            <a:off x="0" y="0"/>
            <a:ext cx="9144000" cy="6858000"/>
          </a:xfrm>
          <a:prstGeom prst="rect">
            <a:avLst/>
          </a:prstGeom>
        </p:spPr>
      </p:pic>
      <p:pic>
        <p:nvPicPr>
          <p:cNvPr id="44036" name="Picture 5" descr="Max Beckmann: Cafemusik (1918) drypoint">
            <a:hlinkClick r:id="rId3"/>
          </p:cNvPr>
          <p:cNvPicPr>
            <a:picLocks noChangeAspect="1" noChangeArrowheads="1"/>
          </p:cNvPicPr>
          <p:nvPr/>
        </p:nvPicPr>
        <p:blipFill>
          <a:blip r:embed="rId4"/>
          <a:srcRect/>
          <a:stretch>
            <a:fillRect/>
          </a:stretch>
        </p:blipFill>
        <p:spPr bwMode="auto">
          <a:xfrm>
            <a:off x="0" y="0"/>
            <a:ext cx="5224463" cy="6819900"/>
          </a:xfrm>
          <a:prstGeom prst="rect">
            <a:avLst/>
          </a:prstGeom>
          <a:noFill/>
          <a:ln w="9525">
            <a:noFill/>
            <a:miter lim="800000"/>
            <a:headEnd/>
            <a:tailEnd/>
          </a:ln>
        </p:spPr>
      </p:pic>
      <p:sp>
        <p:nvSpPr>
          <p:cNvPr id="44037" name="TextBox 4"/>
          <p:cNvSpPr txBox="1">
            <a:spLocks noChangeArrowheads="1"/>
          </p:cNvSpPr>
          <p:nvPr/>
        </p:nvSpPr>
        <p:spPr bwMode="auto">
          <a:xfrm>
            <a:off x="5572125" y="6027738"/>
            <a:ext cx="2714625" cy="523220"/>
          </a:xfrm>
          <a:prstGeom prst="rect">
            <a:avLst/>
          </a:prstGeom>
          <a:noFill/>
          <a:ln w="9525">
            <a:noFill/>
            <a:miter lim="800000"/>
            <a:headEnd/>
            <a:tailEnd/>
          </a:ln>
        </p:spPr>
        <p:txBody>
          <a:bodyPr>
            <a:spAutoFit/>
          </a:bodyPr>
          <a:lstStyle/>
          <a:p>
            <a:pPr algn="ctr"/>
            <a:r>
              <a:rPr lang="en-US" sz="1400" b="1" i="1" dirty="0"/>
              <a:t>Max Beckmann: </a:t>
            </a:r>
            <a:r>
              <a:rPr lang="en-US" sz="1400" b="1" i="1" dirty="0" smtClean="0"/>
              <a:t>Café </a:t>
            </a:r>
            <a:r>
              <a:rPr lang="en-US" sz="1400" b="1" i="1" dirty="0" err="1" smtClean="0"/>
              <a:t>musik</a:t>
            </a:r>
            <a:r>
              <a:rPr lang="en-US" sz="1400" b="1" i="1" dirty="0" smtClean="0"/>
              <a:t> </a:t>
            </a:r>
            <a:r>
              <a:rPr lang="en-US" sz="1400" b="1" i="1" dirty="0"/>
              <a:t>(1918)</a:t>
            </a:r>
            <a:endParaRPr lang="he-IL" sz="14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124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6083" name="Picture 3" descr="MaxB3"/>
          <p:cNvPicPr>
            <a:picLocks noChangeAspect="1" noChangeArrowheads="1"/>
          </p:cNvPicPr>
          <p:nvPr/>
        </p:nvPicPr>
        <p:blipFill>
          <a:blip r:embed="rId3"/>
          <a:srcRect r="14" b="68"/>
          <a:stretch>
            <a:fillRect/>
          </a:stretch>
        </p:blipFill>
        <p:spPr bwMode="auto">
          <a:xfrm>
            <a:off x="857250" y="928688"/>
            <a:ext cx="3756025" cy="5075237"/>
          </a:xfrm>
          <a:prstGeom prst="rect">
            <a:avLst/>
          </a:prstGeom>
          <a:noFill/>
          <a:ln w="9525">
            <a:solidFill>
              <a:srgbClr val="4D4D4D"/>
            </a:solidFill>
            <a:miter lim="800000"/>
            <a:headEnd/>
            <a:tailEnd/>
          </a:ln>
        </p:spPr>
      </p:pic>
      <p:sp>
        <p:nvSpPr>
          <p:cNvPr id="15364" name="Text Box 4"/>
          <p:cNvSpPr txBox="1">
            <a:spLocks noChangeArrowheads="1"/>
          </p:cNvSpPr>
          <p:nvPr/>
        </p:nvSpPr>
        <p:spPr bwMode="auto">
          <a:xfrm>
            <a:off x="323850" y="6121400"/>
            <a:ext cx="4464050" cy="396875"/>
          </a:xfrm>
          <a:prstGeom prst="rect">
            <a:avLst/>
          </a:prstGeom>
          <a:noFill/>
          <a:ln w="9525">
            <a:noFill/>
            <a:miter lim="800000"/>
            <a:headEnd/>
            <a:tailEnd/>
          </a:ln>
          <a:effectLst/>
          <a:extLst/>
        </p:spPr>
        <p:txBody>
          <a:bodyPr>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spcBef>
                <a:spcPct val="50000"/>
              </a:spcBef>
              <a:defRPr/>
            </a:pPr>
            <a:r>
              <a:rPr lang="he-IL" sz="2000" i="1" dirty="0" smtClean="0">
                <a:solidFill>
                  <a:schemeClr val="accent5">
                    <a:lumMod val="25000"/>
                  </a:schemeClr>
                </a:solidFill>
              </a:rPr>
              <a:t>דיוקן עצמי 1918</a:t>
            </a:r>
            <a:r>
              <a:rPr lang="he-IL" sz="2000" dirty="0" smtClean="0">
                <a:solidFill>
                  <a:schemeClr val="accent5">
                    <a:lumMod val="25000"/>
                  </a:schemeClr>
                </a:solidFill>
              </a:rPr>
              <a:t> </a:t>
            </a:r>
            <a:endParaRPr lang="en-US" sz="2000" dirty="0" smtClean="0">
              <a:solidFill>
                <a:schemeClr val="accent5">
                  <a:lumMod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21חלום.jpg"/>
          <p:cNvPicPr>
            <a:picLocks noChangeAspect="1"/>
          </p:cNvPicPr>
          <p:nvPr/>
        </p:nvPicPr>
        <p:blipFill>
          <a:blip r:embed="rId2"/>
          <a:stretch>
            <a:fillRect/>
          </a:stretch>
        </p:blipFill>
        <p:spPr>
          <a:xfrm rot="10800000">
            <a:off x="0" y="-1"/>
            <a:ext cx="9144000" cy="6858001"/>
          </a:xfrm>
          <a:prstGeom prst="rect">
            <a:avLst/>
          </a:prstGeom>
        </p:spPr>
      </p:pic>
      <p:pic>
        <p:nvPicPr>
          <p:cNvPr id="1026" name="Picture 2" descr="Max Beckmann. The Prodigal Son Among Swine (Der Verlorene Sohn unter den Schweinen). (c. 1918)"/>
          <p:cNvPicPr>
            <a:picLocks noChangeAspect="1" noChangeArrowheads="1"/>
          </p:cNvPicPr>
          <p:nvPr/>
        </p:nvPicPr>
        <p:blipFill>
          <a:blip r:embed="rId3"/>
          <a:srcRect r="49"/>
          <a:stretch>
            <a:fillRect/>
          </a:stretch>
        </p:blipFill>
        <p:spPr bwMode="auto">
          <a:xfrm>
            <a:off x="500034" y="1000108"/>
            <a:ext cx="3357586" cy="4236871"/>
          </a:xfrm>
          <a:prstGeom prst="rect">
            <a:avLst/>
          </a:prstGeom>
          <a:noFill/>
          <a:ln>
            <a:solidFill>
              <a:schemeClr val="tx1"/>
            </a:solidFill>
          </a:ln>
        </p:spPr>
      </p:pic>
      <p:sp>
        <p:nvSpPr>
          <p:cNvPr id="3" name="TextBox 2"/>
          <p:cNvSpPr txBox="1"/>
          <p:nvPr/>
        </p:nvSpPr>
        <p:spPr>
          <a:xfrm>
            <a:off x="500034" y="5357826"/>
            <a:ext cx="3286148" cy="307777"/>
          </a:xfrm>
          <a:prstGeom prst="rect">
            <a:avLst/>
          </a:prstGeom>
          <a:noFill/>
        </p:spPr>
        <p:txBody>
          <a:bodyPr wrap="square" rtlCol="1">
            <a:spAutoFit/>
          </a:bodyPr>
          <a:lstStyle/>
          <a:p>
            <a:pPr algn="ctr"/>
            <a:r>
              <a:rPr lang="en-US" sz="1400" b="1" i="1" dirty="0" smtClean="0">
                <a:solidFill>
                  <a:schemeClr val="bg1"/>
                </a:solidFill>
              </a:rPr>
              <a:t>The Prodigal Son Among Swine  1918</a:t>
            </a:r>
            <a:endParaRPr lang="he-IL" sz="1400" b="1" dirty="0">
              <a:solidFill>
                <a:schemeClr val="bg1"/>
              </a:solidFill>
            </a:endParaRPr>
          </a:p>
        </p:txBody>
      </p:sp>
      <p:pic>
        <p:nvPicPr>
          <p:cNvPr id="1028" name="Picture 4" descr="Max Beckmann. The Return of the Prodigal Son (Die Heimkehr des Verlorenen Sohnes). (c. 1918)"/>
          <p:cNvPicPr>
            <a:picLocks noChangeAspect="1" noChangeArrowheads="1"/>
          </p:cNvPicPr>
          <p:nvPr/>
        </p:nvPicPr>
        <p:blipFill>
          <a:blip r:embed="rId4"/>
          <a:srcRect r="38" b="51"/>
          <a:stretch>
            <a:fillRect/>
          </a:stretch>
        </p:blipFill>
        <p:spPr bwMode="auto">
          <a:xfrm>
            <a:off x="4429124" y="1428736"/>
            <a:ext cx="3286148" cy="3429024"/>
          </a:xfrm>
          <a:prstGeom prst="rect">
            <a:avLst/>
          </a:prstGeom>
          <a:noFill/>
          <a:ln>
            <a:solidFill>
              <a:schemeClr val="tx1"/>
            </a:solidFill>
          </a:ln>
        </p:spPr>
      </p:pic>
      <p:sp>
        <p:nvSpPr>
          <p:cNvPr id="5" name="TextBox 4"/>
          <p:cNvSpPr txBox="1"/>
          <p:nvPr/>
        </p:nvSpPr>
        <p:spPr>
          <a:xfrm>
            <a:off x="4500562" y="5072074"/>
            <a:ext cx="3286148" cy="307777"/>
          </a:xfrm>
          <a:prstGeom prst="rect">
            <a:avLst/>
          </a:prstGeom>
          <a:noFill/>
        </p:spPr>
        <p:txBody>
          <a:bodyPr wrap="square" rtlCol="1">
            <a:spAutoFit/>
          </a:bodyPr>
          <a:lstStyle/>
          <a:p>
            <a:pPr algn="ctr"/>
            <a:r>
              <a:rPr lang="en-US" sz="1400" b="1" i="1" dirty="0" smtClean="0">
                <a:solidFill>
                  <a:schemeClr val="bg1"/>
                </a:solidFill>
              </a:rPr>
              <a:t>The Return of the Prodigal Son  1918</a:t>
            </a:r>
            <a:endParaRPr lang="he-IL" sz="14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gniza.2frs.jpg"/>
          <p:cNvPicPr>
            <a:picLocks noChangeAspect="1"/>
          </p:cNvPicPr>
          <p:nvPr/>
        </p:nvPicPr>
        <p:blipFill>
          <a:blip r:embed="rId2">
            <a:duotone>
              <a:prstClr val="black"/>
              <a:schemeClr val="accent2">
                <a:tint val="45000"/>
                <a:satMod val="400000"/>
              </a:schemeClr>
            </a:duotone>
          </a:blip>
          <a:stretch>
            <a:fillRect/>
          </a:stretch>
        </p:blipFill>
        <p:spPr>
          <a:xfrm>
            <a:off x="0" y="0"/>
            <a:ext cx="9144000" cy="6858000"/>
          </a:xfrm>
          <a:prstGeom prst="rect">
            <a:avLst/>
          </a:prstGeom>
        </p:spPr>
      </p:pic>
      <p:pic>
        <p:nvPicPr>
          <p:cNvPr id="57347" name="תמונה 2" descr="e639547f7b57545ce9efb0ec66beb5c9.jpg"/>
          <p:cNvPicPr>
            <a:picLocks noChangeAspect="1"/>
          </p:cNvPicPr>
          <p:nvPr/>
        </p:nvPicPr>
        <p:blipFill>
          <a:blip r:embed="rId3"/>
          <a:srcRect/>
          <a:stretch>
            <a:fillRect/>
          </a:stretch>
        </p:blipFill>
        <p:spPr bwMode="auto">
          <a:xfrm>
            <a:off x="4643438" y="500063"/>
            <a:ext cx="3636962" cy="5572125"/>
          </a:xfrm>
          <a:prstGeom prst="rect">
            <a:avLst/>
          </a:prstGeom>
          <a:noFill/>
          <a:ln w="9525">
            <a:solidFill>
              <a:schemeClr val="tx1"/>
            </a:solidFill>
            <a:miter lim="800000"/>
            <a:headEnd/>
            <a:tailEnd/>
          </a:ln>
        </p:spPr>
      </p:pic>
      <p:sp>
        <p:nvSpPr>
          <p:cNvPr id="57348" name="TextBox 4"/>
          <p:cNvSpPr txBox="1">
            <a:spLocks noChangeArrowheads="1"/>
          </p:cNvSpPr>
          <p:nvPr/>
        </p:nvSpPr>
        <p:spPr bwMode="auto">
          <a:xfrm>
            <a:off x="4714875" y="6143625"/>
            <a:ext cx="3571875" cy="276225"/>
          </a:xfrm>
          <a:prstGeom prst="rect">
            <a:avLst/>
          </a:prstGeom>
          <a:noFill/>
          <a:ln w="9525">
            <a:noFill/>
            <a:miter lim="800000"/>
            <a:headEnd/>
            <a:tailEnd/>
          </a:ln>
        </p:spPr>
        <p:txBody>
          <a:bodyPr>
            <a:spAutoFit/>
          </a:bodyPr>
          <a:lstStyle/>
          <a:p>
            <a:pPr algn="ctr"/>
            <a:r>
              <a:rPr lang="en-US" sz="1200" i="1"/>
              <a:t>“Women’s Bath” (1919)  </a:t>
            </a:r>
            <a:endParaRPr lang="he-IL" sz="1200" i="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תמונה 3" descr="a--228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TextBox 2"/>
          <p:cNvSpPr txBox="1">
            <a:spLocks noChangeArrowheads="1"/>
          </p:cNvSpPr>
          <p:nvPr/>
        </p:nvSpPr>
        <p:spPr bwMode="auto">
          <a:xfrm>
            <a:off x="5286375" y="6500834"/>
            <a:ext cx="3857625" cy="523220"/>
          </a:xfrm>
          <a:prstGeom prst="rect">
            <a:avLst/>
          </a:prstGeom>
          <a:noFill/>
          <a:ln w="9525">
            <a:noFill/>
            <a:miter lim="800000"/>
            <a:headEnd/>
            <a:tailEnd/>
          </a:ln>
        </p:spPr>
        <p:txBody>
          <a:bodyPr>
            <a:spAutoFit/>
          </a:bodyPr>
          <a:lstStyle/>
          <a:p>
            <a:pPr algn="ctr"/>
            <a:r>
              <a:rPr lang="en-US" sz="1400" i="1" dirty="0" smtClean="0"/>
              <a:t>The Yawners</a:t>
            </a:r>
            <a:r>
              <a:rPr lang="he-IL" sz="1400" i="1" dirty="0" smtClean="0"/>
              <a:t> </a:t>
            </a:r>
          </a:p>
          <a:p>
            <a:pPr algn="ctr"/>
            <a:endParaRPr lang="he-IL" sz="1400" i="1" dirty="0"/>
          </a:p>
        </p:txBody>
      </p:sp>
      <p:pic>
        <p:nvPicPr>
          <p:cNvPr id="28676" name="Picture 5" descr="The yawners 1918 Max Beckmann: "/>
          <p:cNvPicPr>
            <a:picLocks noChangeAspect="1" noChangeArrowheads="1"/>
          </p:cNvPicPr>
          <p:nvPr/>
        </p:nvPicPr>
        <p:blipFill>
          <a:blip r:embed="rId3">
            <a:lum contrast="40000"/>
          </a:blip>
          <a:srcRect/>
          <a:stretch>
            <a:fillRect/>
          </a:stretch>
        </p:blipFill>
        <p:spPr bwMode="auto">
          <a:xfrm>
            <a:off x="5500694" y="2811412"/>
            <a:ext cx="3143272" cy="3713206"/>
          </a:xfrm>
          <a:prstGeom prst="rect">
            <a:avLst/>
          </a:prstGeom>
          <a:noFill/>
          <a:ln w="9525">
            <a:noFill/>
            <a:miter lim="800000"/>
            <a:headEnd/>
            <a:tailEnd/>
          </a:ln>
        </p:spPr>
      </p:pic>
      <p:sp>
        <p:nvSpPr>
          <p:cNvPr id="8" name="TextBox 7"/>
          <p:cNvSpPr txBox="1"/>
          <p:nvPr/>
        </p:nvSpPr>
        <p:spPr>
          <a:xfrm>
            <a:off x="214282" y="857232"/>
            <a:ext cx="8643998" cy="1846659"/>
          </a:xfrm>
          <a:prstGeom prst="rect">
            <a:avLst/>
          </a:prstGeom>
          <a:noFill/>
        </p:spPr>
        <p:txBody>
          <a:bodyPr wrap="square" rtlCol="1">
            <a:spAutoFit/>
          </a:bodyPr>
          <a:lstStyle/>
          <a:p>
            <a:pPr algn="l"/>
            <a:r>
              <a:rPr lang="en-US" sz="1400" b="1" i="1" dirty="0" smtClean="0"/>
              <a:t>The nineteen prints in Max Beckmann's portfolio </a:t>
            </a:r>
            <a:r>
              <a:rPr lang="en-US" sz="1400" b="1" i="1" dirty="0" err="1" smtClean="0"/>
              <a:t>Gesichter</a:t>
            </a:r>
            <a:r>
              <a:rPr lang="en-US" sz="1400" b="1" i="1" dirty="0" smtClean="0"/>
              <a:t> (Faces) do not present a narrative sequence but rather show flashes of life at different moments. Rendered in various sizes and formats and featuring a range of subjects, the images reflect the motley character of human existence: children play war games while bloody soldiers lie on operating-room tables; unattainable desire coexists with the empty pleasures of purchased love; people are bored and lonely, whether at home or in the city, alone or in the crowd. Beckmann, an active participant, appears in multiple self-portraits, including one at each the beginning and the end. Throughout the collection, the artist exaggerated facial features, distorted space, and took full advantage of the scratchy texture of </a:t>
            </a:r>
            <a:r>
              <a:rPr lang="en-US" sz="1600" b="1" i="1" dirty="0" smtClean="0"/>
              <a:t>drypoint* </a:t>
            </a:r>
            <a:r>
              <a:rPr lang="en-US" sz="1400" b="1" i="1" dirty="0" smtClean="0"/>
              <a:t>lines for expressive effect.</a:t>
            </a:r>
            <a:endParaRPr lang="he-IL" sz="1400" b="1" i="1" dirty="0"/>
          </a:p>
        </p:txBody>
      </p:sp>
      <p:sp>
        <p:nvSpPr>
          <p:cNvPr id="9" name="TextBox 8"/>
          <p:cNvSpPr txBox="1"/>
          <p:nvPr/>
        </p:nvSpPr>
        <p:spPr>
          <a:xfrm>
            <a:off x="214282" y="4929198"/>
            <a:ext cx="5143536" cy="1631216"/>
          </a:xfrm>
          <a:prstGeom prst="rect">
            <a:avLst/>
          </a:prstGeom>
          <a:noFill/>
        </p:spPr>
        <p:txBody>
          <a:bodyPr wrap="square" rtlCol="1">
            <a:spAutoFit/>
          </a:bodyPr>
          <a:lstStyle/>
          <a:p>
            <a:pPr algn="l"/>
            <a:r>
              <a:rPr lang="en-US" sz="1400" b="1" i="1" dirty="0" smtClean="0"/>
              <a:t>* </a:t>
            </a:r>
            <a:r>
              <a:rPr lang="en-US" sz="1600" b="1" i="1" dirty="0" smtClean="0"/>
              <a:t>Drypoint </a:t>
            </a:r>
            <a:r>
              <a:rPr lang="en-US" sz="1400" b="1" i="1" dirty="0" smtClean="0"/>
              <a:t>is a printmaking technique of the intaglio family, in which an image is incised into a plate (or "matrix") with a hard-pointed "needle" of sharp metal or diamond point. Traditionally the plate was copper, but now acetate, zinc, or </a:t>
            </a:r>
            <a:r>
              <a:rPr lang="en-US" sz="1400" b="1" i="1" dirty="0" err="1" smtClean="0"/>
              <a:t>plexiglas</a:t>
            </a:r>
            <a:r>
              <a:rPr lang="en-US" sz="1400" b="1" i="1" dirty="0" smtClean="0"/>
              <a:t> are also commonly used. Like etching, drypoint is easier for an artist trained in drawing to master than engraving, as the technique of using the needle is closer to using a pencil than the engraver's burin.</a:t>
            </a:r>
            <a:endParaRPr lang="he-IL" sz="1400" b="1" i="1" dirty="0"/>
          </a:p>
        </p:txBody>
      </p:sp>
      <p:sp>
        <p:nvSpPr>
          <p:cNvPr id="10" name="TextBox 9"/>
          <p:cNvSpPr txBox="1"/>
          <p:nvPr/>
        </p:nvSpPr>
        <p:spPr>
          <a:xfrm>
            <a:off x="2928926" y="142852"/>
            <a:ext cx="3857652" cy="369332"/>
          </a:xfrm>
          <a:prstGeom prst="rect">
            <a:avLst/>
          </a:prstGeom>
          <a:noFill/>
        </p:spPr>
        <p:txBody>
          <a:bodyPr wrap="square" rtlCol="1">
            <a:spAutoFit/>
          </a:bodyPr>
          <a:lstStyle/>
          <a:p>
            <a:pPr algn="ctr"/>
            <a:r>
              <a:rPr lang="en-US" b="1" i="1" dirty="0" smtClean="0"/>
              <a:t>The portfolio </a:t>
            </a:r>
            <a:r>
              <a:rPr lang="en-US" b="1" i="1" dirty="0" err="1" smtClean="0"/>
              <a:t>Gesichter</a:t>
            </a:r>
            <a:r>
              <a:rPr lang="en-US" b="1" i="1" dirty="0" smtClean="0"/>
              <a:t> (Faces)  1919</a:t>
            </a:r>
            <a:endParaRPr lang="he-IL" b="1" i="1" dirty="0"/>
          </a:p>
        </p:txBody>
      </p:sp>
      <p:sp>
        <p:nvSpPr>
          <p:cNvPr id="13" name="תרשים זרימה: השהיה 12"/>
          <p:cNvSpPr/>
          <p:nvPr/>
        </p:nvSpPr>
        <p:spPr>
          <a:xfrm>
            <a:off x="7858148" y="142852"/>
            <a:ext cx="114776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i="1" dirty="0" smtClean="0"/>
              <a:t>Faces </a:t>
            </a:r>
            <a:r>
              <a:rPr lang="en-US" sz="1600" b="1" i="1" dirty="0" smtClean="0"/>
              <a:t>1919</a:t>
            </a:r>
            <a:endParaRPr lang="he-IL"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niza"/>
          <p:cNvPicPr>
            <a:picLocks noChangeAspect="1" noChangeArrowheads="1"/>
          </p:cNvPicPr>
          <p:nvPr/>
        </p:nvPicPr>
        <p:blipFill>
          <a:blip r:embed="rId2">
            <a:lum bright="-6000"/>
          </a:blip>
          <a:srcRect/>
          <a:stretch>
            <a:fillRect/>
          </a:stretch>
        </p:blipFill>
        <p:spPr bwMode="auto">
          <a:xfrm>
            <a:off x="0" y="0"/>
            <a:ext cx="9144000" cy="6858000"/>
          </a:xfrm>
          <a:prstGeom prst="rect">
            <a:avLst/>
          </a:prstGeom>
          <a:noFill/>
          <a:ln w="9525">
            <a:noFill/>
            <a:miter lim="800000"/>
            <a:headEnd/>
            <a:tailEnd/>
          </a:ln>
        </p:spPr>
      </p:pic>
      <p:pic>
        <p:nvPicPr>
          <p:cNvPr id="59395" name="Picture 3" descr="Max Beckmann. The Large Operation (Grosse Operation) from Faces (Gesichter). (c. 1914, published 1919)"/>
          <p:cNvPicPr>
            <a:picLocks noChangeAspect="1" noChangeArrowheads="1"/>
          </p:cNvPicPr>
          <p:nvPr/>
        </p:nvPicPr>
        <p:blipFill>
          <a:blip r:embed="rId3"/>
          <a:srcRect/>
          <a:stretch>
            <a:fillRect/>
          </a:stretch>
        </p:blipFill>
        <p:spPr bwMode="auto">
          <a:xfrm>
            <a:off x="1928794" y="1000108"/>
            <a:ext cx="6345238" cy="4494213"/>
          </a:xfrm>
          <a:prstGeom prst="rect">
            <a:avLst/>
          </a:prstGeom>
          <a:noFill/>
          <a:ln w="9525">
            <a:noFill/>
            <a:miter lim="800000"/>
            <a:headEnd/>
            <a:tailEnd/>
          </a:ln>
        </p:spPr>
      </p:pic>
      <p:sp>
        <p:nvSpPr>
          <p:cNvPr id="59396" name="Text Box 4"/>
          <p:cNvSpPr txBox="1">
            <a:spLocks noChangeArrowheads="1"/>
          </p:cNvSpPr>
          <p:nvPr/>
        </p:nvSpPr>
        <p:spPr bwMode="auto">
          <a:xfrm>
            <a:off x="1476375" y="5643577"/>
            <a:ext cx="7272338" cy="369332"/>
          </a:xfrm>
          <a:prstGeom prst="rect">
            <a:avLst/>
          </a:prstGeom>
          <a:noFill/>
          <a:ln w="9525">
            <a:noFill/>
            <a:miter lim="800000"/>
            <a:headEnd/>
            <a:tailEnd/>
          </a:ln>
        </p:spPr>
        <p:txBody>
          <a:bodyPr wrap="square">
            <a:spAutoFit/>
          </a:bodyPr>
          <a:lstStyle/>
          <a:p>
            <a:pPr algn="ctr" rtl="0">
              <a:spcBef>
                <a:spcPct val="50000"/>
              </a:spcBef>
            </a:pPr>
            <a:r>
              <a:rPr lang="en-US" sz="1800" i="1" dirty="0">
                <a:solidFill>
                  <a:srgbClr val="DDDDDD"/>
                </a:solidFill>
              </a:rPr>
              <a:t>The Large Operation </a:t>
            </a:r>
            <a:r>
              <a:rPr lang="en-US" sz="1800" i="1" dirty="0" smtClean="0">
                <a:solidFill>
                  <a:srgbClr val="DDDDDD"/>
                </a:solidFill>
              </a:rPr>
              <a:t>  from </a:t>
            </a:r>
            <a:r>
              <a:rPr lang="en-US" sz="1800" i="1" dirty="0">
                <a:solidFill>
                  <a:srgbClr val="DDDDDD"/>
                </a:solidFill>
              </a:rPr>
              <a:t>Faces   1919</a:t>
            </a:r>
          </a:p>
        </p:txBody>
      </p:sp>
      <p:sp>
        <p:nvSpPr>
          <p:cNvPr id="7" name="תרשים זרימה: השהיה 6"/>
          <p:cNvSpPr/>
          <p:nvPr/>
        </p:nvSpPr>
        <p:spPr>
          <a:xfrm>
            <a:off x="7858148" y="142852"/>
            <a:ext cx="114776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i="1" dirty="0" smtClean="0"/>
              <a:t>Faces </a:t>
            </a:r>
            <a:r>
              <a:rPr lang="en-US" sz="1600" b="1" i="1" dirty="0" smtClean="0"/>
              <a:t>1919</a:t>
            </a:r>
            <a:endParaRPr lang="he-IL"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4חלום.jpg"/>
          <p:cNvPicPr>
            <a:picLocks noChangeAspect="1"/>
          </p:cNvPicPr>
          <p:nvPr/>
        </p:nvPicPr>
        <p:blipFill>
          <a:blip r:embed="rId2">
            <a:duotone>
              <a:prstClr val="black"/>
              <a:srgbClr val="D9C3A5">
                <a:tint val="50000"/>
                <a:satMod val="180000"/>
              </a:srgbClr>
            </a:duotone>
          </a:blip>
          <a:stretch>
            <a:fillRect/>
          </a:stretch>
        </p:blipFill>
        <p:spPr>
          <a:xfrm>
            <a:off x="0" y="0"/>
            <a:ext cx="9144000" cy="6858000"/>
          </a:xfrm>
          <a:prstGeom prst="rect">
            <a:avLst/>
          </a:prstGeom>
        </p:spPr>
      </p:pic>
      <p:sp>
        <p:nvSpPr>
          <p:cNvPr id="6" name="TextBox 5"/>
          <p:cNvSpPr txBox="1"/>
          <p:nvPr/>
        </p:nvSpPr>
        <p:spPr>
          <a:xfrm>
            <a:off x="285720" y="571480"/>
            <a:ext cx="6572296" cy="2585323"/>
          </a:xfrm>
          <a:prstGeom prst="rect">
            <a:avLst/>
          </a:prstGeom>
          <a:noFill/>
        </p:spPr>
        <p:txBody>
          <a:bodyPr wrap="square" rtlCol="1">
            <a:spAutoFit/>
          </a:bodyPr>
          <a:lstStyle/>
          <a:p>
            <a:pPr algn="l"/>
            <a:r>
              <a:rPr lang="he-IL" dirty="0" smtClean="0"/>
              <a:t> </a:t>
            </a:r>
            <a:r>
              <a:rPr lang="en-US" dirty="0" smtClean="0"/>
              <a:t>This </a:t>
            </a:r>
            <a:r>
              <a:rPr lang="en-US" dirty="0" smtClean="0"/>
              <a:t>presentation is the second out of 3 regarding Max Beckmann’s </a:t>
            </a:r>
            <a:endParaRPr lang="he-IL" dirty="0" smtClean="0"/>
          </a:p>
          <a:p>
            <a:pPr algn="l"/>
            <a:r>
              <a:rPr lang="en-US" dirty="0" smtClean="0"/>
              <a:t>creations</a:t>
            </a:r>
            <a:r>
              <a:rPr lang="en-US" dirty="0" smtClean="0"/>
              <a:t>. Those presentations are available to view at our site:</a:t>
            </a:r>
          </a:p>
          <a:p>
            <a:pPr algn="l"/>
            <a:endParaRPr lang="he-IL" dirty="0" smtClean="0"/>
          </a:p>
          <a:p>
            <a:pPr algn="l"/>
            <a:r>
              <a:rPr lang="en-US" dirty="0" smtClean="0">
                <a:hlinkClick r:id="rId3"/>
              </a:rPr>
              <a:t>Max Beckmann-Firth Presentation</a:t>
            </a:r>
            <a:endParaRPr lang="he-IL" dirty="0" smtClean="0"/>
          </a:p>
          <a:p>
            <a:pPr algn="l"/>
            <a:endParaRPr lang="en-US" dirty="0" smtClean="0"/>
          </a:p>
          <a:p>
            <a:pPr algn="l"/>
            <a:r>
              <a:rPr lang="en-US" dirty="0" smtClean="0">
                <a:hlinkClick r:id="rId4"/>
              </a:rPr>
              <a:t>Max Beckmann – Third Presentation</a:t>
            </a:r>
            <a:endParaRPr lang="en-US" dirty="0" smtClean="0"/>
          </a:p>
          <a:p>
            <a:pPr algn="l"/>
            <a:endParaRPr lang="en-US" dirty="0" smtClean="0"/>
          </a:p>
          <a:p>
            <a:pPr algn="l"/>
            <a:endParaRPr lang="he-IL" dirty="0" smtClean="0"/>
          </a:p>
          <a:p>
            <a:pPr algn="l"/>
            <a:endParaRPr lang="he-IL" dirty="0"/>
          </a:p>
        </p:txBody>
      </p:sp>
      <p:pic>
        <p:nvPicPr>
          <p:cNvPr id="59394" name="Picture 2" descr="הצייר מקס בקמן">
            <a:hlinkClick r:id="rId3"/>
          </p:cNvPr>
          <p:cNvPicPr>
            <a:picLocks noChangeAspect="1" noChangeArrowheads="1"/>
          </p:cNvPicPr>
          <p:nvPr/>
        </p:nvPicPr>
        <p:blipFill>
          <a:blip r:embed="rId5"/>
          <a:srcRect/>
          <a:stretch>
            <a:fillRect/>
          </a:stretch>
        </p:blipFill>
        <p:spPr bwMode="auto">
          <a:xfrm>
            <a:off x="928662" y="3286124"/>
            <a:ext cx="2797986" cy="2143140"/>
          </a:xfrm>
          <a:prstGeom prst="rect">
            <a:avLst/>
          </a:prstGeom>
          <a:noFill/>
        </p:spPr>
      </p:pic>
      <p:pic>
        <p:nvPicPr>
          <p:cNvPr id="59396" name="Picture 4" descr="מקס בקמן &lt;BR/&gt; מצגת שלישית">
            <a:hlinkClick r:id="rId4"/>
          </p:cNvPr>
          <p:cNvPicPr>
            <a:picLocks noChangeAspect="1" noChangeArrowheads="1"/>
          </p:cNvPicPr>
          <p:nvPr/>
        </p:nvPicPr>
        <p:blipFill>
          <a:blip r:embed="rId6"/>
          <a:srcRect/>
          <a:stretch>
            <a:fillRect/>
          </a:stretch>
        </p:blipFill>
        <p:spPr bwMode="auto">
          <a:xfrm>
            <a:off x="4286248" y="3286124"/>
            <a:ext cx="2797986" cy="214314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19חלום.jpg"/>
          <p:cNvPicPr>
            <a:picLocks noChangeAspect="1"/>
          </p:cNvPicPr>
          <p:nvPr/>
        </p:nvPicPr>
        <p:blipFill>
          <a:blip r:embed="rId2"/>
          <a:stretch>
            <a:fillRect/>
          </a:stretch>
        </p:blipFill>
        <p:spPr>
          <a:xfrm>
            <a:off x="0" y="0"/>
            <a:ext cx="9144000" cy="6858000"/>
          </a:xfrm>
          <a:prstGeom prst="rect">
            <a:avLst/>
          </a:prstGeom>
        </p:spPr>
      </p:pic>
      <p:pic>
        <p:nvPicPr>
          <p:cNvPr id="93186" name="Picture 2" descr="Max Beckmann. Evening (Self-Portrait with the Battenbergs) [Der Abend (Selbstbildnis mit den Battenbergs)] from Faces (Gesichter). (1916, published 1919)"/>
          <p:cNvPicPr>
            <a:picLocks noChangeAspect="1" noChangeArrowheads="1"/>
          </p:cNvPicPr>
          <p:nvPr/>
        </p:nvPicPr>
        <p:blipFill>
          <a:blip r:embed="rId3"/>
          <a:srcRect r="52" b="-90"/>
          <a:stretch>
            <a:fillRect/>
          </a:stretch>
        </p:blipFill>
        <p:spPr bwMode="auto">
          <a:xfrm>
            <a:off x="785786" y="928670"/>
            <a:ext cx="3714776" cy="4857784"/>
          </a:xfrm>
          <a:prstGeom prst="rect">
            <a:avLst/>
          </a:prstGeom>
          <a:noFill/>
          <a:ln>
            <a:solidFill>
              <a:schemeClr val="tx1"/>
            </a:solidFill>
          </a:ln>
        </p:spPr>
      </p:pic>
      <p:sp>
        <p:nvSpPr>
          <p:cNvPr id="5" name="TextBox 4"/>
          <p:cNvSpPr txBox="1"/>
          <p:nvPr/>
        </p:nvSpPr>
        <p:spPr>
          <a:xfrm>
            <a:off x="428596" y="6143644"/>
            <a:ext cx="4572032" cy="307777"/>
          </a:xfrm>
          <a:prstGeom prst="rect">
            <a:avLst/>
          </a:prstGeom>
          <a:noFill/>
        </p:spPr>
        <p:txBody>
          <a:bodyPr wrap="square" rtlCol="1">
            <a:spAutoFit/>
          </a:bodyPr>
          <a:lstStyle/>
          <a:p>
            <a:pPr algn="ctr"/>
            <a:r>
              <a:rPr lang="en-US" sz="1400" b="1" i="1" dirty="0" smtClean="0"/>
              <a:t>Evening (Self-Portrait with the </a:t>
            </a:r>
            <a:r>
              <a:rPr lang="en-US" sz="1400" b="1" i="1" dirty="0" err="1" smtClean="0"/>
              <a:t>Battenbergs</a:t>
            </a:r>
            <a:r>
              <a:rPr lang="en-US" sz="1400" b="1" i="1" dirty="0" smtClean="0"/>
              <a:t>)</a:t>
            </a:r>
            <a:endParaRPr lang="he-IL" sz="1400" b="1" dirty="0"/>
          </a:p>
        </p:txBody>
      </p:sp>
      <p:pic>
        <p:nvPicPr>
          <p:cNvPr id="6" name="Picture 2" descr="Max Beckmann. Self-Portrait with Stylus (Selbstbildnis mit Griffel) from Faces (Gesichter). (1916-17, published 1919)"/>
          <p:cNvPicPr>
            <a:picLocks noChangeAspect="1" noChangeArrowheads="1"/>
          </p:cNvPicPr>
          <p:nvPr/>
        </p:nvPicPr>
        <p:blipFill>
          <a:blip r:embed="rId4"/>
          <a:srcRect r="100" b="-68"/>
          <a:stretch>
            <a:fillRect/>
          </a:stretch>
        </p:blipFill>
        <p:spPr bwMode="auto">
          <a:xfrm>
            <a:off x="5143504" y="1500174"/>
            <a:ext cx="3000396" cy="3786214"/>
          </a:xfrm>
          <a:prstGeom prst="rect">
            <a:avLst/>
          </a:prstGeom>
          <a:noFill/>
          <a:ln>
            <a:solidFill>
              <a:schemeClr val="tx1"/>
            </a:solidFill>
          </a:ln>
        </p:spPr>
      </p:pic>
      <p:sp>
        <p:nvSpPr>
          <p:cNvPr id="7" name="TextBox 6"/>
          <p:cNvSpPr txBox="1"/>
          <p:nvPr/>
        </p:nvSpPr>
        <p:spPr>
          <a:xfrm>
            <a:off x="4357654" y="5500702"/>
            <a:ext cx="4786346" cy="307777"/>
          </a:xfrm>
          <a:prstGeom prst="rect">
            <a:avLst/>
          </a:prstGeom>
          <a:noFill/>
        </p:spPr>
        <p:txBody>
          <a:bodyPr wrap="square" rtlCol="1">
            <a:spAutoFit/>
          </a:bodyPr>
          <a:lstStyle/>
          <a:p>
            <a:pPr algn="ctr"/>
            <a:r>
              <a:rPr lang="en-US" sz="1400" b="1" i="1" dirty="0" smtClean="0"/>
              <a:t>Self-Portrait with Stylus </a:t>
            </a:r>
            <a:endParaRPr lang="he-IL" sz="1400" b="1" dirty="0"/>
          </a:p>
        </p:txBody>
      </p:sp>
      <p:sp>
        <p:nvSpPr>
          <p:cNvPr id="9" name="תרשים זרימה: השהיה 8"/>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i="1" dirty="0" smtClean="0">
                <a:solidFill>
                  <a:schemeClr val="tx1"/>
                </a:solidFill>
              </a:rPr>
              <a:t>Faces </a:t>
            </a:r>
            <a:r>
              <a:rPr lang="en-US" sz="1600" b="1" i="1" dirty="0" smtClean="0">
                <a:solidFill>
                  <a:schemeClr val="tx1"/>
                </a:solidFill>
              </a:rPr>
              <a:t>1919</a:t>
            </a:r>
            <a:endParaRPr lang="he-IL" b="1" i="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ax Beckmann. Theater from the portfolio Faces (Gesichter). (1916, published 1919)"/>
          <p:cNvPicPr>
            <a:picLocks noChangeAspect="1" noChangeArrowheads="1"/>
          </p:cNvPicPr>
          <p:nvPr/>
        </p:nvPicPr>
        <p:blipFill>
          <a:blip r:embed="rId2">
            <a:duotone>
              <a:schemeClr val="bg2">
                <a:shade val="45000"/>
                <a:satMod val="135000"/>
              </a:schemeClr>
              <a:prstClr val="white"/>
            </a:duotone>
            <a:lum bright="10000"/>
          </a:blip>
          <a:srcRect r="15590" b="15590"/>
          <a:stretch>
            <a:fillRect/>
          </a:stretch>
        </p:blipFill>
        <p:spPr bwMode="auto">
          <a:xfrm>
            <a:off x="-23813" y="0"/>
            <a:ext cx="9167813" cy="6858000"/>
          </a:xfrm>
          <a:prstGeom prst="rect">
            <a:avLst/>
          </a:prstGeom>
          <a:noFill/>
          <a:ln w="9525">
            <a:noFill/>
            <a:miter lim="800000"/>
            <a:headEnd/>
            <a:tailEnd/>
          </a:ln>
        </p:spPr>
      </p:pic>
      <p:sp>
        <p:nvSpPr>
          <p:cNvPr id="49155" name="TextBox 2"/>
          <p:cNvSpPr txBox="1">
            <a:spLocks noChangeArrowheads="1"/>
          </p:cNvSpPr>
          <p:nvPr/>
        </p:nvSpPr>
        <p:spPr bwMode="auto">
          <a:xfrm>
            <a:off x="357188" y="4357688"/>
            <a:ext cx="4643437" cy="338554"/>
          </a:xfrm>
          <a:prstGeom prst="rect">
            <a:avLst/>
          </a:prstGeom>
          <a:noFill/>
          <a:ln w="9525">
            <a:noFill/>
            <a:miter lim="800000"/>
            <a:headEnd/>
            <a:tailEnd/>
          </a:ln>
        </p:spPr>
        <p:txBody>
          <a:bodyPr>
            <a:spAutoFit/>
          </a:bodyPr>
          <a:lstStyle/>
          <a:p>
            <a:r>
              <a:rPr lang="en-US" sz="1600" b="1" i="1" dirty="0"/>
              <a:t>Theater from the portfolio Faces, 1916</a:t>
            </a:r>
            <a:endParaRPr lang="he-IL" sz="1600" b="1" i="1" dirty="0"/>
          </a:p>
        </p:txBody>
      </p:sp>
      <p:pic>
        <p:nvPicPr>
          <p:cNvPr id="49156" name="Picture 2" descr="Max Beckmann. Theater from the portfolio Faces (Gesichter). (1916, published 1919)"/>
          <p:cNvPicPr>
            <a:picLocks noChangeAspect="1" noChangeArrowheads="1"/>
          </p:cNvPicPr>
          <p:nvPr/>
        </p:nvPicPr>
        <p:blipFill>
          <a:blip r:embed="rId2"/>
          <a:srcRect/>
          <a:stretch>
            <a:fillRect/>
          </a:stretch>
        </p:blipFill>
        <p:spPr bwMode="auto">
          <a:xfrm>
            <a:off x="642938" y="642938"/>
            <a:ext cx="4762500" cy="3562350"/>
          </a:xfrm>
          <a:prstGeom prst="rect">
            <a:avLst/>
          </a:prstGeom>
          <a:noFill/>
          <a:ln w="9525">
            <a:solidFill>
              <a:schemeClr val="tx1"/>
            </a:solidFill>
            <a:miter lim="800000"/>
            <a:headEnd/>
            <a:tailEnd/>
          </a:ln>
        </p:spPr>
      </p:pic>
      <p:sp>
        <p:nvSpPr>
          <p:cNvPr id="7" name="תרשים זרימה: השהיה 6"/>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i="1" dirty="0" smtClean="0">
                <a:solidFill>
                  <a:schemeClr val="tx1"/>
                </a:solidFill>
              </a:rPr>
              <a:t>Faces </a:t>
            </a:r>
            <a:r>
              <a:rPr lang="en-US" sz="1600" b="1" i="1" dirty="0" smtClean="0">
                <a:solidFill>
                  <a:schemeClr val="tx1"/>
                </a:solidFill>
              </a:rPr>
              <a:t>1919</a:t>
            </a:r>
            <a:endParaRPr lang="he-IL" b="1" i="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13חלום.jpg"/>
          <p:cNvPicPr>
            <a:picLocks noChangeAspect="1"/>
          </p:cNvPicPr>
          <p:nvPr/>
        </p:nvPicPr>
        <p:blipFill>
          <a:blip r:embed="rId2"/>
          <a:stretch>
            <a:fillRect/>
          </a:stretch>
        </p:blipFill>
        <p:spPr>
          <a:xfrm>
            <a:off x="0" y="0"/>
            <a:ext cx="9144000" cy="6858000"/>
          </a:xfrm>
          <a:prstGeom prst="rect">
            <a:avLst/>
          </a:prstGeom>
        </p:spPr>
      </p:pic>
      <p:pic>
        <p:nvPicPr>
          <p:cNvPr id="95234" name="Picture 2" descr="Max Beckmann. Madhouse (Irrenhaus)  from Faces (Gesichter). (1918, published 1919)"/>
          <p:cNvPicPr>
            <a:picLocks noChangeAspect="1" noChangeArrowheads="1"/>
          </p:cNvPicPr>
          <p:nvPr/>
        </p:nvPicPr>
        <p:blipFill>
          <a:blip r:embed="rId3"/>
          <a:srcRect r="51" b="131"/>
          <a:stretch>
            <a:fillRect/>
          </a:stretch>
        </p:blipFill>
        <p:spPr bwMode="auto">
          <a:xfrm>
            <a:off x="500034" y="642918"/>
            <a:ext cx="6357982" cy="5500726"/>
          </a:xfrm>
          <a:prstGeom prst="rect">
            <a:avLst/>
          </a:prstGeom>
          <a:noFill/>
          <a:ln>
            <a:solidFill>
              <a:schemeClr val="tx1"/>
            </a:solidFill>
          </a:ln>
        </p:spPr>
      </p:pic>
      <p:sp>
        <p:nvSpPr>
          <p:cNvPr id="3" name="TextBox 2"/>
          <p:cNvSpPr txBox="1"/>
          <p:nvPr/>
        </p:nvSpPr>
        <p:spPr>
          <a:xfrm>
            <a:off x="7072330" y="5786454"/>
            <a:ext cx="1714512" cy="307777"/>
          </a:xfrm>
          <a:prstGeom prst="rect">
            <a:avLst/>
          </a:prstGeom>
          <a:noFill/>
        </p:spPr>
        <p:txBody>
          <a:bodyPr wrap="square" rtlCol="1">
            <a:spAutoFit/>
          </a:bodyPr>
          <a:lstStyle/>
          <a:p>
            <a:pPr algn="ctr"/>
            <a:r>
              <a:rPr lang="en-US" sz="1400" b="1" i="1" dirty="0" smtClean="0"/>
              <a:t>Madhouse</a:t>
            </a:r>
            <a:endParaRPr lang="he-IL" sz="1400" b="1" dirty="0"/>
          </a:p>
        </p:txBody>
      </p:sp>
      <p:sp>
        <p:nvSpPr>
          <p:cNvPr id="6" name="תרשים זרימה: השהיה 5"/>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i="1" dirty="0" smtClean="0">
                <a:solidFill>
                  <a:schemeClr val="tx1"/>
                </a:solidFill>
              </a:rPr>
              <a:t>Faces </a:t>
            </a:r>
            <a:r>
              <a:rPr lang="en-US" sz="1600" b="1" i="1" dirty="0" smtClean="0">
                <a:solidFill>
                  <a:schemeClr val="tx1"/>
                </a:solidFill>
              </a:rPr>
              <a:t>1919</a:t>
            </a:r>
            <a:endParaRPr lang="he-IL" b="1" i="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3" descr="a--228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TextBox 1"/>
          <p:cNvSpPr txBox="1">
            <a:spLocks noChangeArrowheads="1"/>
          </p:cNvSpPr>
          <p:nvPr/>
        </p:nvSpPr>
        <p:spPr bwMode="auto">
          <a:xfrm>
            <a:off x="285720" y="2071678"/>
            <a:ext cx="4286252" cy="4124206"/>
          </a:xfrm>
          <a:prstGeom prst="rect">
            <a:avLst/>
          </a:prstGeom>
          <a:noFill/>
          <a:ln w="9525">
            <a:noFill/>
            <a:miter lim="800000"/>
            <a:headEnd/>
            <a:tailEnd/>
          </a:ln>
        </p:spPr>
        <p:txBody>
          <a:bodyPr wrap="square">
            <a:spAutoFit/>
          </a:bodyPr>
          <a:lstStyle/>
          <a:p>
            <a:pPr algn="l"/>
            <a:r>
              <a:rPr lang="en-US" sz="2400" b="1" i="1" dirty="0" smtClean="0"/>
              <a:t> </a:t>
            </a:r>
          </a:p>
          <a:p>
            <a:pPr algn="l"/>
            <a:r>
              <a:rPr lang="en-US" sz="1400" i="1" dirty="0" smtClean="0"/>
              <a:t>This </a:t>
            </a:r>
            <a:r>
              <a:rPr lang="en-US" sz="1400" i="1" dirty="0"/>
              <a:t>portfolio's title describes the social disintegration and violence that gripped Berlin during the immediate postwar period. Beckmann captured the sense of chaos and claustrophobia through fragmented city views, compressed interiors, and contorted bodies that sometimes jut outside his pictures’ borders. His images are social and political allegories, many based on recent incidents, such as the January 1919 murder of Communist leader Rosa Luxemburg, pictured in The Martyrdom. Beckmann himself appears in five prints and on the portfolio cover.</a:t>
            </a:r>
          </a:p>
          <a:p>
            <a:pPr algn="l"/>
            <a:endParaRPr lang="en-US" sz="1400" i="1" dirty="0"/>
          </a:p>
          <a:p>
            <a:pPr algn="l"/>
            <a:r>
              <a:rPr lang="en-US" sz="1400" i="1" dirty="0"/>
              <a:t>In the first sheet, The Way Home, he encounters a disfigured war veteran on the street. In Night, Beckmann and his family are tortured by intruders in their attic. And in the final print, The Family, Beckmann's young son, Peter, mistakes a grenade for a toy</a:t>
            </a:r>
            <a:r>
              <a:rPr lang="en-US" sz="1400" dirty="0"/>
              <a:t>.</a:t>
            </a:r>
            <a:endParaRPr lang="he-IL" sz="1400" dirty="0"/>
          </a:p>
        </p:txBody>
      </p:sp>
      <p:sp>
        <p:nvSpPr>
          <p:cNvPr id="8" name="TextBox 4"/>
          <p:cNvSpPr txBox="1">
            <a:spLocks noChangeArrowheads="1"/>
          </p:cNvSpPr>
          <p:nvPr/>
        </p:nvSpPr>
        <p:spPr bwMode="auto">
          <a:xfrm>
            <a:off x="5572129" y="6357920"/>
            <a:ext cx="2857500" cy="307975"/>
          </a:xfrm>
          <a:prstGeom prst="rect">
            <a:avLst/>
          </a:prstGeom>
          <a:noFill/>
          <a:ln w="9525">
            <a:noFill/>
            <a:miter lim="800000"/>
            <a:headEnd/>
            <a:tailEnd/>
          </a:ln>
        </p:spPr>
        <p:txBody>
          <a:bodyPr>
            <a:spAutoFit/>
          </a:bodyPr>
          <a:lstStyle/>
          <a:p>
            <a:pPr algn="ctr"/>
            <a:r>
              <a:rPr lang="en-US" sz="1400" i="1"/>
              <a:t>The Way Home</a:t>
            </a:r>
            <a:endParaRPr lang="he-IL" sz="1400"/>
          </a:p>
        </p:txBody>
      </p:sp>
      <p:pic>
        <p:nvPicPr>
          <p:cNvPr id="9" name="Picture 7" descr="C:\Users\win7\Desktop\בעבודה 2016\בקמן צילומים\IMG_6513.JPG"/>
          <p:cNvPicPr>
            <a:picLocks noChangeAspect="1" noChangeArrowheads="1"/>
          </p:cNvPicPr>
          <p:nvPr/>
        </p:nvPicPr>
        <p:blipFill>
          <a:blip r:embed="rId3">
            <a:lum bright="10000" contrast="40000"/>
          </a:blip>
          <a:srcRect r="-6" b="39"/>
          <a:stretch>
            <a:fillRect/>
          </a:stretch>
        </p:blipFill>
        <p:spPr bwMode="auto">
          <a:xfrm>
            <a:off x="5214942" y="1000108"/>
            <a:ext cx="3513137" cy="5286375"/>
          </a:xfrm>
          <a:prstGeom prst="rect">
            <a:avLst/>
          </a:prstGeom>
          <a:noFill/>
          <a:ln w="9525">
            <a:solidFill>
              <a:schemeClr val="tx1"/>
            </a:solidFill>
            <a:miter lim="800000"/>
            <a:headEnd/>
            <a:tailEnd/>
          </a:ln>
        </p:spPr>
      </p:pic>
      <p:sp>
        <p:nvSpPr>
          <p:cNvPr id="10" name="TextBox 9"/>
          <p:cNvSpPr txBox="1"/>
          <p:nvPr/>
        </p:nvSpPr>
        <p:spPr>
          <a:xfrm>
            <a:off x="214282" y="1571612"/>
            <a:ext cx="4143404" cy="707886"/>
          </a:xfrm>
          <a:prstGeom prst="rect">
            <a:avLst/>
          </a:prstGeom>
          <a:noFill/>
        </p:spPr>
        <p:txBody>
          <a:bodyPr wrap="square" rtlCol="1">
            <a:spAutoFit/>
          </a:bodyPr>
          <a:lstStyle/>
          <a:p>
            <a:pPr algn="ctr"/>
            <a:r>
              <a:rPr lang="en-US" sz="2000" b="1" i="1" dirty="0" smtClean="0"/>
              <a:t>The portfolio </a:t>
            </a:r>
            <a:r>
              <a:rPr lang="en-US" sz="2000" b="1" i="1" dirty="0" err="1" smtClean="0"/>
              <a:t>Hölle</a:t>
            </a:r>
            <a:r>
              <a:rPr lang="en-US" sz="2000" b="1" i="1" dirty="0" smtClean="0"/>
              <a:t> (Hell) 1919</a:t>
            </a:r>
            <a:endParaRPr lang="he-IL" sz="2000" b="1" i="1" dirty="0" smtClean="0"/>
          </a:p>
          <a:p>
            <a:pPr algn="ctr"/>
            <a:endParaRPr lang="he-IL" sz="2000" b="1" i="1" dirty="0"/>
          </a:p>
        </p:txBody>
      </p:sp>
      <p:sp>
        <p:nvSpPr>
          <p:cNvPr id="11" name="תרשים זרימה: השהיה 10"/>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Hell</a:t>
            </a:r>
          </a:p>
          <a:p>
            <a:pPr algn="ctr"/>
            <a:r>
              <a:rPr lang="en-US" b="1" i="1" dirty="0" smtClean="0">
                <a:solidFill>
                  <a:schemeClr val="tx1"/>
                </a:solidFill>
              </a:rPr>
              <a:t>1919</a:t>
            </a:r>
            <a:endParaRPr lang="he-IL" b="1" i="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4חלום.jpg"/>
          <p:cNvPicPr>
            <a:picLocks noChangeAspect="1"/>
          </p:cNvPicPr>
          <p:nvPr/>
        </p:nvPicPr>
        <p:blipFill>
          <a:blip r:embed="rId2"/>
          <a:stretch>
            <a:fillRect/>
          </a:stretch>
        </p:blipFill>
        <p:spPr>
          <a:xfrm>
            <a:off x="0" y="0"/>
            <a:ext cx="9144000" cy="6858000"/>
          </a:xfrm>
          <a:prstGeom prst="rect">
            <a:avLst/>
          </a:prstGeom>
        </p:spPr>
      </p:pic>
      <p:pic>
        <p:nvPicPr>
          <p:cNvPr id="4" name="תמונה 3" descr="תמונה1.jpg"/>
          <p:cNvPicPr>
            <a:picLocks noChangeAspect="1"/>
          </p:cNvPicPr>
          <p:nvPr/>
        </p:nvPicPr>
        <p:blipFill>
          <a:blip r:embed="rId3">
            <a:lum contrast="20000"/>
          </a:blip>
          <a:srcRect l="1071" b="1115"/>
          <a:stretch>
            <a:fillRect/>
          </a:stretch>
        </p:blipFill>
        <p:spPr>
          <a:xfrm>
            <a:off x="2071670" y="1357298"/>
            <a:ext cx="6596062" cy="4643470"/>
          </a:xfrm>
          <a:prstGeom prst="rect">
            <a:avLst/>
          </a:prstGeom>
          <a:ln>
            <a:solidFill>
              <a:schemeClr val="tx1"/>
            </a:solidFill>
          </a:ln>
        </p:spPr>
      </p:pic>
      <p:sp>
        <p:nvSpPr>
          <p:cNvPr id="5" name="TextBox 4"/>
          <p:cNvSpPr txBox="1"/>
          <p:nvPr/>
        </p:nvSpPr>
        <p:spPr>
          <a:xfrm>
            <a:off x="2000232" y="6000768"/>
            <a:ext cx="6715172" cy="307777"/>
          </a:xfrm>
          <a:prstGeom prst="rect">
            <a:avLst/>
          </a:prstGeom>
          <a:noFill/>
        </p:spPr>
        <p:txBody>
          <a:bodyPr wrap="square" rtlCol="1">
            <a:spAutoFit/>
          </a:bodyPr>
          <a:lstStyle/>
          <a:p>
            <a:pPr algn="ctr"/>
            <a:r>
              <a:rPr lang="en-US" sz="1400" b="1" i="1" dirty="0" smtClean="0"/>
              <a:t>Night</a:t>
            </a:r>
            <a:endParaRPr lang="he-IL" sz="1400" b="1" i="1" dirty="0"/>
          </a:p>
        </p:txBody>
      </p:sp>
      <p:sp>
        <p:nvSpPr>
          <p:cNvPr id="7" name="תרשים זרימה: השהיה 6"/>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Hell</a:t>
            </a:r>
          </a:p>
          <a:p>
            <a:pPr algn="ctr"/>
            <a:r>
              <a:rPr lang="en-US" b="1" i="1" dirty="0" smtClean="0">
                <a:solidFill>
                  <a:schemeClr val="tx1"/>
                </a:solidFill>
              </a:rPr>
              <a:t>1919</a:t>
            </a:r>
            <a:endParaRPr lang="he-IL" b="1" i="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תמונה 5" descr="a--242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411" name="Picture 2" descr="Max Beckmann. Hell (Die Hölle). 1919 (prints executed: 1918-1919)"/>
          <p:cNvPicPr>
            <a:picLocks noChangeAspect="1" noChangeArrowheads="1"/>
          </p:cNvPicPr>
          <p:nvPr/>
        </p:nvPicPr>
        <p:blipFill>
          <a:blip r:embed="rId3">
            <a:lum contrast="40000"/>
          </a:blip>
          <a:srcRect/>
          <a:stretch>
            <a:fillRect/>
          </a:stretch>
        </p:blipFill>
        <p:spPr bwMode="auto">
          <a:xfrm>
            <a:off x="857250" y="1000125"/>
            <a:ext cx="2943225" cy="4000500"/>
          </a:xfrm>
          <a:prstGeom prst="rect">
            <a:avLst/>
          </a:prstGeom>
          <a:noFill/>
          <a:ln w="9525">
            <a:solidFill>
              <a:schemeClr val="tx1"/>
            </a:solidFill>
            <a:miter lim="800000"/>
            <a:headEnd/>
            <a:tailEnd/>
          </a:ln>
        </p:spPr>
      </p:pic>
      <p:sp>
        <p:nvSpPr>
          <p:cNvPr id="17412" name="TextBox 2"/>
          <p:cNvSpPr txBox="1">
            <a:spLocks noChangeArrowheads="1"/>
          </p:cNvSpPr>
          <p:nvPr/>
        </p:nvSpPr>
        <p:spPr bwMode="auto">
          <a:xfrm>
            <a:off x="642938" y="5143500"/>
            <a:ext cx="3286125" cy="523875"/>
          </a:xfrm>
          <a:prstGeom prst="rect">
            <a:avLst/>
          </a:prstGeom>
          <a:noFill/>
          <a:ln w="9525">
            <a:noFill/>
            <a:miter lim="800000"/>
            <a:headEnd/>
            <a:tailEnd/>
          </a:ln>
        </p:spPr>
        <p:txBody>
          <a:bodyPr>
            <a:spAutoFit/>
          </a:bodyPr>
          <a:lstStyle/>
          <a:p>
            <a:pPr algn="ctr"/>
            <a:r>
              <a:rPr lang="en-US" sz="1400" i="1"/>
              <a:t>Self-Portrait (front cover)</a:t>
            </a:r>
          </a:p>
          <a:p>
            <a:pPr algn="ctr"/>
            <a:r>
              <a:rPr lang="en-US" sz="1400" i="1"/>
              <a:t> from Hell</a:t>
            </a:r>
            <a:endParaRPr lang="he-IL" sz="1400" i="1"/>
          </a:p>
        </p:txBody>
      </p:sp>
      <p:sp>
        <p:nvSpPr>
          <p:cNvPr id="10" name="TextBox 1"/>
          <p:cNvSpPr txBox="1">
            <a:spLocks noChangeArrowheads="1"/>
          </p:cNvSpPr>
          <p:nvPr/>
        </p:nvSpPr>
        <p:spPr bwMode="auto">
          <a:xfrm>
            <a:off x="4071934" y="1643050"/>
            <a:ext cx="4714849" cy="4524315"/>
          </a:xfrm>
          <a:prstGeom prst="rect">
            <a:avLst/>
          </a:prstGeom>
          <a:noFill/>
          <a:ln w="9525">
            <a:noFill/>
            <a:miter lim="800000"/>
            <a:headEnd/>
            <a:tailEnd/>
          </a:ln>
        </p:spPr>
        <p:txBody>
          <a:bodyPr wrap="square">
            <a:spAutoFit/>
          </a:bodyPr>
          <a:lstStyle/>
          <a:p>
            <a:pPr algn="l"/>
            <a:endParaRPr lang="en-US" sz="1200" i="1" dirty="0"/>
          </a:p>
          <a:p>
            <a:pPr algn="l"/>
            <a:r>
              <a:rPr lang="en-US" sz="1200" i="1" dirty="0"/>
              <a:t>In the portfolio </a:t>
            </a:r>
            <a:r>
              <a:rPr lang="en-US" sz="1200" i="1" dirty="0" err="1"/>
              <a:t>Hölle</a:t>
            </a:r>
            <a:r>
              <a:rPr lang="en-US" sz="1200" i="1" dirty="0"/>
              <a:t> (Hell), Max Beckmann journeys, Virgil-like, through Berlin. These ten oversize lithographs present an unflinching look at social disintegration and civil violence after the catastrophe of World War I. Beckmann visited Berlin in March 1919, and depicts himself amid the misery in </a:t>
            </a:r>
            <a:r>
              <a:rPr lang="en-US" sz="1200" i="1" dirty="0" err="1"/>
              <a:t>Hölle</a:t>
            </a:r>
            <a:r>
              <a:rPr lang="en-US" sz="1200" i="1" dirty="0"/>
              <a:t>; his self-portrait appears in five prints and on the front cover, which, in a handwritten note, promises the viewer an entertaining spectacle. </a:t>
            </a:r>
          </a:p>
          <a:p>
            <a:pPr algn="l"/>
            <a:r>
              <a:rPr lang="en-US" sz="1200" i="1" dirty="0"/>
              <a:t>Unlike many of his compatriots, including the disfigured veteran he encounters in the first print, </a:t>
            </a:r>
            <a:r>
              <a:rPr lang="en-US" sz="1200" i="1" dirty="0" err="1"/>
              <a:t>Der</a:t>
            </a:r>
            <a:r>
              <a:rPr lang="en-US" sz="1200" i="1" dirty="0"/>
              <a:t> </a:t>
            </a:r>
            <a:r>
              <a:rPr lang="en-US" sz="1200" i="1" dirty="0" err="1"/>
              <a:t>Nachhauseweg</a:t>
            </a:r>
            <a:r>
              <a:rPr lang="en-US" sz="1200" i="1" dirty="0"/>
              <a:t> (The way home), Beckmann came back whole. He presents a fragmented city, with bodies jutting out of the pictures' frames and figures contorted in impossible spaces. In Die </a:t>
            </a:r>
            <a:r>
              <a:rPr lang="en-US" sz="1200" i="1" dirty="0" err="1"/>
              <a:t>Strasse</a:t>
            </a:r>
            <a:r>
              <a:rPr lang="en-US" sz="1200" i="1" dirty="0"/>
              <a:t> (The street), a thoroughfare is bustling with daytime activity, yet no one notices the man being carried off, arms flailing, by another man. In Das </a:t>
            </a:r>
            <a:r>
              <a:rPr lang="en-US" sz="1200" i="1" dirty="0" err="1"/>
              <a:t>Martyrium</a:t>
            </a:r>
            <a:r>
              <a:rPr lang="en-US" sz="1200" i="1" dirty="0"/>
              <a:t> (The martyrdom), under the cover of night, communist leader Rosa Luxemburg is about to be murdered. Speeches, songs, and even last stands are futile. No place is safe: Beckmann transforms an attic into a torture chamber in Die </a:t>
            </a:r>
            <a:r>
              <a:rPr lang="en-US" sz="1200" i="1" dirty="0" err="1"/>
              <a:t>Nacht</a:t>
            </a:r>
            <a:r>
              <a:rPr lang="en-US" sz="1200" i="1" dirty="0"/>
              <a:t> (Night), while quiet desperation pervades his own family's home in </a:t>
            </a:r>
            <a:r>
              <a:rPr lang="en-US" sz="1200" i="1" dirty="0" err="1"/>
              <a:t>Der</a:t>
            </a:r>
            <a:r>
              <a:rPr lang="en-US" sz="1200" i="1" dirty="0"/>
              <a:t> Hunger (Hunger). In the final print, Die </a:t>
            </a:r>
            <a:r>
              <a:rPr lang="en-US" sz="1200" i="1" dirty="0" err="1"/>
              <a:t>Familie</a:t>
            </a:r>
            <a:r>
              <a:rPr lang="en-US" sz="1200" i="1" dirty="0"/>
              <a:t> (The family), Beckmann's young son, Peter, mistakes a grenade for a toy. Beckmann brings the hell of war home in these prints. His publisher, J. B. Neumann, did not sell any when he exhibited them in 1919.</a:t>
            </a:r>
          </a:p>
          <a:p>
            <a:pPr algn="l"/>
            <a:endParaRPr lang="he-IL" sz="1200" i="1" dirty="0"/>
          </a:p>
        </p:txBody>
      </p:sp>
      <p:sp>
        <p:nvSpPr>
          <p:cNvPr id="7" name="תרשים זרימה: השהיה 6"/>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Hell</a:t>
            </a:r>
          </a:p>
          <a:p>
            <a:pPr algn="ctr"/>
            <a:r>
              <a:rPr lang="en-US" b="1" i="1" dirty="0" smtClean="0">
                <a:solidFill>
                  <a:schemeClr val="tx1"/>
                </a:solidFill>
              </a:rPr>
              <a:t>1919</a:t>
            </a:r>
            <a:endParaRPr lang="he-IL" b="1" i="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תמונה 5" descr="a--220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5" name="Picture 2" descr="Max Beckmann. The Street (plate 3) [Die Strasse (Blatt 3)] from Hell (Die Hölle). (1919)"/>
          <p:cNvPicPr>
            <a:picLocks noChangeAspect="1" noChangeArrowheads="1"/>
          </p:cNvPicPr>
          <p:nvPr/>
        </p:nvPicPr>
        <p:blipFill>
          <a:blip r:embed="rId3">
            <a:lum contrast="10000"/>
          </a:blip>
          <a:srcRect/>
          <a:stretch>
            <a:fillRect/>
          </a:stretch>
        </p:blipFill>
        <p:spPr bwMode="auto">
          <a:xfrm>
            <a:off x="571500" y="1285875"/>
            <a:ext cx="2838450" cy="4000500"/>
          </a:xfrm>
          <a:prstGeom prst="rect">
            <a:avLst/>
          </a:prstGeom>
          <a:noFill/>
          <a:ln w="9525">
            <a:solidFill>
              <a:schemeClr val="tx1"/>
            </a:solidFill>
            <a:miter lim="800000"/>
            <a:headEnd/>
            <a:tailEnd/>
          </a:ln>
        </p:spPr>
      </p:pic>
      <p:sp>
        <p:nvSpPr>
          <p:cNvPr id="18436" name="TextBox 2"/>
          <p:cNvSpPr txBox="1">
            <a:spLocks noChangeArrowheads="1"/>
          </p:cNvSpPr>
          <p:nvPr/>
        </p:nvSpPr>
        <p:spPr bwMode="auto">
          <a:xfrm>
            <a:off x="500063" y="5500688"/>
            <a:ext cx="2786062" cy="307975"/>
          </a:xfrm>
          <a:prstGeom prst="rect">
            <a:avLst/>
          </a:prstGeom>
          <a:noFill/>
          <a:ln w="9525">
            <a:noFill/>
            <a:miter lim="800000"/>
            <a:headEnd/>
            <a:tailEnd/>
          </a:ln>
        </p:spPr>
        <p:txBody>
          <a:bodyPr>
            <a:spAutoFit/>
          </a:bodyPr>
          <a:lstStyle/>
          <a:p>
            <a:pPr algn="ctr"/>
            <a:r>
              <a:rPr lang="en-US" sz="1400" i="1"/>
              <a:t>The Street</a:t>
            </a:r>
            <a:endParaRPr lang="he-IL" sz="1400"/>
          </a:p>
        </p:txBody>
      </p:sp>
      <p:pic>
        <p:nvPicPr>
          <p:cNvPr id="18437" name="Picture 4" descr="Max Beckmann. The Martyrdom (plate 4) [Das Martyrium (Blatt 4)] from Hell (Die Hölle). (1919)"/>
          <p:cNvPicPr>
            <a:picLocks noChangeAspect="1" noChangeArrowheads="1"/>
          </p:cNvPicPr>
          <p:nvPr/>
        </p:nvPicPr>
        <p:blipFill>
          <a:blip r:embed="rId4">
            <a:lum contrast="10000"/>
          </a:blip>
          <a:srcRect/>
          <a:stretch>
            <a:fillRect/>
          </a:stretch>
        </p:blipFill>
        <p:spPr bwMode="auto">
          <a:xfrm>
            <a:off x="3714750" y="1857375"/>
            <a:ext cx="4762500" cy="3409950"/>
          </a:xfrm>
          <a:prstGeom prst="rect">
            <a:avLst/>
          </a:prstGeom>
          <a:noFill/>
          <a:ln w="9525">
            <a:solidFill>
              <a:schemeClr val="tx1"/>
            </a:solidFill>
            <a:miter lim="800000"/>
            <a:headEnd/>
            <a:tailEnd/>
          </a:ln>
        </p:spPr>
      </p:pic>
      <p:sp>
        <p:nvSpPr>
          <p:cNvPr id="18438" name="TextBox 4"/>
          <p:cNvSpPr txBox="1">
            <a:spLocks noChangeArrowheads="1"/>
          </p:cNvSpPr>
          <p:nvPr/>
        </p:nvSpPr>
        <p:spPr bwMode="auto">
          <a:xfrm>
            <a:off x="3857625" y="5500688"/>
            <a:ext cx="4500563" cy="307975"/>
          </a:xfrm>
          <a:prstGeom prst="rect">
            <a:avLst/>
          </a:prstGeom>
          <a:noFill/>
          <a:ln w="9525">
            <a:noFill/>
            <a:miter lim="800000"/>
            <a:headEnd/>
            <a:tailEnd/>
          </a:ln>
        </p:spPr>
        <p:txBody>
          <a:bodyPr>
            <a:spAutoFit/>
          </a:bodyPr>
          <a:lstStyle/>
          <a:p>
            <a:pPr algn="ctr"/>
            <a:r>
              <a:rPr lang="en-US" sz="1400" i="1"/>
              <a:t>The Martyrdom</a:t>
            </a:r>
            <a:endParaRPr lang="he-IL" sz="1400"/>
          </a:p>
        </p:txBody>
      </p:sp>
      <p:sp>
        <p:nvSpPr>
          <p:cNvPr id="9" name="תרשים זרימה: השהיה 8"/>
          <p:cNvSpPr/>
          <p:nvPr/>
        </p:nvSpPr>
        <p:spPr>
          <a:xfrm>
            <a:off x="7786710" y="214290"/>
            <a:ext cx="1147762"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bg1"/>
                </a:solidFill>
              </a:rPr>
              <a:t>Hell</a:t>
            </a:r>
          </a:p>
          <a:p>
            <a:pPr algn="ctr"/>
            <a:r>
              <a:rPr lang="en-US" b="1" i="1" dirty="0" smtClean="0">
                <a:solidFill>
                  <a:schemeClr val="bg1"/>
                </a:solidFill>
              </a:rPr>
              <a:t>1919</a:t>
            </a:r>
            <a:endParaRPr lang="he-IL" b="1" i="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תמונה 5" descr="a--232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59" name="Picture 2" descr="Max Beckmann. Hunger (plate 5) [Der Hunger (Blatt 5)] from Hell (Die Hölle). (1919)"/>
          <p:cNvPicPr>
            <a:picLocks noChangeAspect="1" noChangeArrowheads="1"/>
          </p:cNvPicPr>
          <p:nvPr/>
        </p:nvPicPr>
        <p:blipFill>
          <a:blip r:embed="rId3"/>
          <a:srcRect r="-1" b="-141"/>
          <a:stretch>
            <a:fillRect/>
          </a:stretch>
        </p:blipFill>
        <p:spPr bwMode="auto">
          <a:xfrm>
            <a:off x="1785938" y="2000250"/>
            <a:ext cx="2571750" cy="3459163"/>
          </a:xfrm>
          <a:prstGeom prst="rect">
            <a:avLst/>
          </a:prstGeom>
          <a:noFill/>
          <a:ln w="9525">
            <a:solidFill>
              <a:schemeClr val="tx1"/>
            </a:solidFill>
            <a:miter lim="800000"/>
            <a:headEnd/>
            <a:tailEnd/>
          </a:ln>
        </p:spPr>
      </p:pic>
      <p:sp>
        <p:nvSpPr>
          <p:cNvPr id="19460" name="TextBox 2"/>
          <p:cNvSpPr txBox="1">
            <a:spLocks noChangeArrowheads="1"/>
          </p:cNvSpPr>
          <p:nvPr/>
        </p:nvSpPr>
        <p:spPr bwMode="auto">
          <a:xfrm>
            <a:off x="1571625" y="5643563"/>
            <a:ext cx="3071813" cy="307975"/>
          </a:xfrm>
          <a:prstGeom prst="rect">
            <a:avLst/>
          </a:prstGeom>
          <a:noFill/>
          <a:ln w="9525">
            <a:noFill/>
            <a:miter lim="800000"/>
            <a:headEnd/>
            <a:tailEnd/>
          </a:ln>
        </p:spPr>
        <p:txBody>
          <a:bodyPr>
            <a:spAutoFit/>
          </a:bodyPr>
          <a:lstStyle/>
          <a:p>
            <a:pPr algn="ctr"/>
            <a:r>
              <a:rPr lang="en-US" sz="1400" i="1"/>
              <a:t>Hunger</a:t>
            </a:r>
            <a:endParaRPr lang="he-IL" sz="1400"/>
          </a:p>
        </p:txBody>
      </p:sp>
      <p:pic>
        <p:nvPicPr>
          <p:cNvPr id="19461" name="Picture 4" descr="Max Beckmann. The Ideologists (plate 6) [Die Ideologen (Blatt 6)] from Hell (Die Hölle). (1919)"/>
          <p:cNvPicPr>
            <a:picLocks noChangeAspect="1" noChangeArrowheads="1"/>
          </p:cNvPicPr>
          <p:nvPr/>
        </p:nvPicPr>
        <p:blipFill>
          <a:blip r:embed="rId4"/>
          <a:srcRect r="189" b="136"/>
          <a:stretch>
            <a:fillRect/>
          </a:stretch>
        </p:blipFill>
        <p:spPr bwMode="auto">
          <a:xfrm>
            <a:off x="5143500" y="1214438"/>
            <a:ext cx="3000375" cy="4200525"/>
          </a:xfrm>
          <a:prstGeom prst="rect">
            <a:avLst/>
          </a:prstGeom>
          <a:noFill/>
          <a:ln w="9525">
            <a:solidFill>
              <a:schemeClr val="tx1"/>
            </a:solidFill>
            <a:miter lim="800000"/>
            <a:headEnd/>
            <a:tailEnd/>
          </a:ln>
        </p:spPr>
      </p:pic>
      <p:sp>
        <p:nvSpPr>
          <p:cNvPr id="19462" name="TextBox 4"/>
          <p:cNvSpPr txBox="1">
            <a:spLocks noChangeArrowheads="1"/>
          </p:cNvSpPr>
          <p:nvPr/>
        </p:nvSpPr>
        <p:spPr bwMode="auto">
          <a:xfrm>
            <a:off x="5429250" y="5572125"/>
            <a:ext cx="2643188" cy="307975"/>
          </a:xfrm>
          <a:prstGeom prst="rect">
            <a:avLst/>
          </a:prstGeom>
          <a:noFill/>
          <a:ln w="9525">
            <a:noFill/>
            <a:miter lim="800000"/>
            <a:headEnd/>
            <a:tailEnd/>
          </a:ln>
        </p:spPr>
        <p:txBody>
          <a:bodyPr>
            <a:spAutoFit/>
          </a:bodyPr>
          <a:lstStyle/>
          <a:p>
            <a:pPr algn="ctr"/>
            <a:r>
              <a:rPr lang="en-US" sz="1400" i="1"/>
              <a:t>The Ideologists</a:t>
            </a:r>
            <a:endParaRPr lang="he-IL" sz="1400"/>
          </a:p>
        </p:txBody>
      </p:sp>
      <p:sp>
        <p:nvSpPr>
          <p:cNvPr id="9" name="תרשים זרימה: השהיה 8"/>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Hell</a:t>
            </a:r>
          </a:p>
          <a:p>
            <a:pPr algn="ctr"/>
            <a:r>
              <a:rPr lang="en-US" b="1" i="1" dirty="0" smtClean="0">
                <a:solidFill>
                  <a:schemeClr val="tx1"/>
                </a:solidFill>
              </a:rPr>
              <a:t>1919</a:t>
            </a:r>
            <a:endParaRPr lang="he-IL" b="1" i="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10חלום.jpg"/>
          <p:cNvPicPr>
            <a:picLocks noChangeAspect="1"/>
          </p:cNvPicPr>
          <p:nvPr/>
        </p:nvPicPr>
        <p:blipFill>
          <a:blip r:embed="rId2"/>
          <a:stretch>
            <a:fillRect/>
          </a:stretch>
        </p:blipFill>
        <p:spPr>
          <a:xfrm>
            <a:off x="0" y="-1"/>
            <a:ext cx="9144000" cy="6858001"/>
          </a:xfrm>
          <a:prstGeom prst="rect">
            <a:avLst/>
          </a:prstGeom>
        </p:spPr>
      </p:pic>
      <p:sp>
        <p:nvSpPr>
          <p:cNvPr id="3" name="TextBox 2"/>
          <p:cNvSpPr txBox="1"/>
          <p:nvPr/>
        </p:nvSpPr>
        <p:spPr>
          <a:xfrm>
            <a:off x="1928794" y="6000768"/>
            <a:ext cx="2857520" cy="307777"/>
          </a:xfrm>
          <a:prstGeom prst="rect">
            <a:avLst/>
          </a:prstGeom>
          <a:noFill/>
        </p:spPr>
        <p:txBody>
          <a:bodyPr wrap="square" rtlCol="1">
            <a:spAutoFit/>
          </a:bodyPr>
          <a:lstStyle/>
          <a:p>
            <a:pPr algn="l"/>
            <a:r>
              <a:rPr lang="en-US" sz="1400" b="1" i="1" dirty="0" err="1" smtClean="0"/>
              <a:t>Malepartus</a:t>
            </a:r>
            <a:endParaRPr lang="he-IL" sz="1400" b="1" i="1" dirty="0"/>
          </a:p>
        </p:txBody>
      </p:sp>
      <p:pic>
        <p:nvPicPr>
          <p:cNvPr id="41986" name="Picture 2" descr="https://www.nationalgalleries.org/media/38/collection/2012AA43194.jpg">
            <a:hlinkClick r:id="rId3"/>
          </p:cNvPr>
          <p:cNvPicPr>
            <a:picLocks noChangeAspect="1" noChangeArrowheads="1"/>
          </p:cNvPicPr>
          <p:nvPr/>
        </p:nvPicPr>
        <p:blipFill>
          <a:blip r:embed="rId4">
            <a:lum contrast="40000"/>
          </a:blip>
          <a:srcRect/>
          <a:stretch>
            <a:fillRect/>
          </a:stretch>
        </p:blipFill>
        <p:spPr bwMode="auto">
          <a:xfrm>
            <a:off x="3786182" y="357166"/>
            <a:ext cx="3857652" cy="6155828"/>
          </a:xfrm>
          <a:prstGeom prst="rect">
            <a:avLst/>
          </a:prstGeom>
          <a:noFill/>
        </p:spPr>
      </p:pic>
      <p:sp>
        <p:nvSpPr>
          <p:cNvPr id="6" name="תרשים זרימה: השהיה 5"/>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Hell</a:t>
            </a:r>
          </a:p>
          <a:p>
            <a:pPr algn="ctr"/>
            <a:r>
              <a:rPr lang="en-US" b="1" i="1" dirty="0" smtClean="0">
                <a:solidFill>
                  <a:schemeClr val="tx1"/>
                </a:solidFill>
              </a:rPr>
              <a:t>1919</a:t>
            </a:r>
            <a:endParaRPr lang="he-IL" b="1" i="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תמונה 3" descr="a--222frs.jpg"/>
          <p:cNvPicPr>
            <a:picLocks noChangeAspect="1"/>
          </p:cNvPicPr>
          <p:nvPr/>
        </p:nvPicPr>
        <p:blipFill>
          <a:blip r:embed="rId2">
            <a:grayscl/>
          </a:blip>
          <a:srcRect/>
          <a:stretch>
            <a:fillRect/>
          </a:stretch>
        </p:blipFill>
        <p:spPr bwMode="auto">
          <a:xfrm>
            <a:off x="0" y="0"/>
            <a:ext cx="9144000" cy="6858000"/>
          </a:xfrm>
          <a:prstGeom prst="rect">
            <a:avLst/>
          </a:prstGeom>
          <a:noFill/>
          <a:ln w="9525">
            <a:noFill/>
            <a:miter lim="800000"/>
            <a:headEnd/>
            <a:tailEnd/>
          </a:ln>
        </p:spPr>
      </p:pic>
      <p:pic>
        <p:nvPicPr>
          <p:cNvPr id="22531" name="Picture 2" descr="Max Beckmann. The Family (plate 11) [Die Familie (Blatt 11)] from Hell (Die Hölle). (1919)"/>
          <p:cNvPicPr>
            <a:picLocks noChangeAspect="1" noChangeArrowheads="1"/>
          </p:cNvPicPr>
          <p:nvPr/>
        </p:nvPicPr>
        <p:blipFill>
          <a:blip r:embed="rId3">
            <a:lum bright="10000"/>
          </a:blip>
          <a:srcRect r="60"/>
          <a:stretch>
            <a:fillRect/>
          </a:stretch>
        </p:blipFill>
        <p:spPr bwMode="auto">
          <a:xfrm>
            <a:off x="1000125" y="638175"/>
            <a:ext cx="3357563" cy="4933950"/>
          </a:xfrm>
          <a:prstGeom prst="rect">
            <a:avLst/>
          </a:prstGeom>
          <a:noFill/>
          <a:ln w="9525">
            <a:solidFill>
              <a:schemeClr val="tx1"/>
            </a:solidFill>
            <a:miter lim="800000"/>
            <a:headEnd/>
            <a:tailEnd/>
          </a:ln>
        </p:spPr>
      </p:pic>
      <p:sp>
        <p:nvSpPr>
          <p:cNvPr id="22532" name="TextBox 2"/>
          <p:cNvSpPr txBox="1">
            <a:spLocks noChangeArrowheads="1"/>
          </p:cNvSpPr>
          <p:nvPr/>
        </p:nvSpPr>
        <p:spPr bwMode="auto">
          <a:xfrm>
            <a:off x="1357313" y="5643563"/>
            <a:ext cx="2786062" cy="523875"/>
          </a:xfrm>
          <a:prstGeom prst="rect">
            <a:avLst/>
          </a:prstGeom>
          <a:noFill/>
          <a:ln w="9525">
            <a:noFill/>
            <a:miter lim="800000"/>
            <a:headEnd/>
            <a:tailEnd/>
          </a:ln>
        </p:spPr>
        <p:txBody>
          <a:bodyPr>
            <a:spAutoFit/>
          </a:bodyPr>
          <a:lstStyle/>
          <a:p>
            <a:pPr algn="ctr"/>
            <a:r>
              <a:rPr lang="he-IL" sz="1400" i="1" dirty="0" smtClean="0"/>
              <a:t> </a:t>
            </a:r>
            <a:r>
              <a:rPr lang="en-US" sz="1400" i="1" dirty="0" smtClean="0"/>
              <a:t> The </a:t>
            </a:r>
            <a:r>
              <a:rPr lang="en-US" sz="1400" i="1" dirty="0"/>
              <a:t>Family</a:t>
            </a:r>
            <a:endParaRPr lang="he-IL" sz="1400" i="1" dirty="0"/>
          </a:p>
          <a:p>
            <a:pPr algn="ctr"/>
            <a:r>
              <a:rPr lang="en-US" sz="1400" i="1" dirty="0"/>
              <a:t> [from Hell</a:t>
            </a:r>
            <a:r>
              <a:rPr lang="en-US" sz="1400" i="1" dirty="0" smtClean="0"/>
              <a:t>] 1919 </a:t>
            </a:r>
            <a:endParaRPr lang="he-IL" sz="1400" i="1" dirty="0"/>
          </a:p>
        </p:txBody>
      </p:sp>
      <p:sp>
        <p:nvSpPr>
          <p:cNvPr id="7" name="תרשים זרימה: השהיה 6"/>
          <p:cNvSpPr/>
          <p:nvPr/>
        </p:nvSpPr>
        <p:spPr>
          <a:xfrm>
            <a:off x="7786710" y="214290"/>
            <a:ext cx="1147762"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bg1"/>
                </a:solidFill>
              </a:rPr>
              <a:t>Hell</a:t>
            </a:r>
          </a:p>
          <a:p>
            <a:pPr algn="ctr"/>
            <a:r>
              <a:rPr lang="en-US" b="1" i="1" dirty="0" smtClean="0">
                <a:solidFill>
                  <a:schemeClr val="bg1"/>
                </a:solidFill>
              </a:rPr>
              <a:t>1919</a:t>
            </a:r>
            <a:endParaRPr lang="he-IL" b="1" i="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descr="gniza.5frs.jpg"/>
          <p:cNvPicPr>
            <a:picLocks noChangeAspect="1"/>
          </p:cNvPicPr>
          <p:nvPr/>
        </p:nvPicPr>
        <p:blipFill>
          <a:blip r:embed="rId2"/>
          <a:stretch>
            <a:fillRect/>
          </a:stretch>
        </p:blipFill>
        <p:spPr>
          <a:xfrm>
            <a:off x="0" y="0"/>
            <a:ext cx="9144000" cy="6858000"/>
          </a:xfrm>
          <a:prstGeom prst="rect">
            <a:avLst/>
          </a:prstGeom>
        </p:spPr>
      </p:pic>
      <p:sp>
        <p:nvSpPr>
          <p:cNvPr id="30722" name="TextBox 1"/>
          <p:cNvSpPr txBox="1">
            <a:spLocks noChangeArrowheads="1"/>
          </p:cNvSpPr>
          <p:nvPr/>
        </p:nvSpPr>
        <p:spPr bwMode="auto">
          <a:xfrm>
            <a:off x="214282" y="642918"/>
            <a:ext cx="4857784" cy="5694996"/>
          </a:xfrm>
          <a:prstGeom prst="rect">
            <a:avLst/>
          </a:prstGeom>
          <a:noFill/>
          <a:ln w="9525">
            <a:noFill/>
            <a:miter lim="800000"/>
            <a:headEnd/>
            <a:tailEnd/>
          </a:ln>
        </p:spPr>
        <p:txBody>
          <a:bodyPr wrap="square">
            <a:spAutoFit/>
          </a:bodyPr>
          <a:lstStyle/>
          <a:p>
            <a:pPr algn="l"/>
            <a:r>
              <a:rPr lang="en-US" sz="1400" b="1" i="1" dirty="0">
                <a:solidFill>
                  <a:schemeClr val="bg2"/>
                </a:solidFill>
              </a:rPr>
              <a:t>Painter, printmaker. Known for probing the human condition in portraits, self-portraits, and enigmatic, allegorical tableaus. Emerged in Berlin in early 1910s working in late Impressionist manner. Joined medical corps during World War I. Served in Belgium, where he met Erich </a:t>
            </a:r>
            <a:r>
              <a:rPr lang="en-US" sz="1400" b="1" i="1" dirty="0" err="1">
                <a:solidFill>
                  <a:schemeClr val="bg2"/>
                </a:solidFill>
              </a:rPr>
              <a:t>Heckel</a:t>
            </a:r>
            <a:r>
              <a:rPr lang="en-US" sz="1400" b="1" i="1" dirty="0">
                <a:solidFill>
                  <a:schemeClr val="bg2"/>
                </a:solidFill>
              </a:rPr>
              <a:t>. Discharged after nervous breakdown in 1915. Although he had publicly criticized Franz Marc and the </a:t>
            </a:r>
            <a:r>
              <a:rPr lang="en-US" sz="1400" b="1" i="1" dirty="0" err="1">
                <a:solidFill>
                  <a:schemeClr val="bg2"/>
                </a:solidFill>
              </a:rPr>
              <a:t>Blaue</a:t>
            </a:r>
            <a:r>
              <a:rPr lang="en-US" sz="1400" b="1" i="1" dirty="0">
                <a:solidFill>
                  <a:schemeClr val="bg2"/>
                </a:solidFill>
              </a:rPr>
              <a:t> Reiter’s impulse toward abstraction and spirituality in 1912, harrowing experience of war led him to incorporate strategies of distortion, angularity, and exaggerated color. After war, settled in Frankfurt, but maintained ties to Berlin art circles. Focused on urban themes, especially disaffection of postwar society, and often depicted life as a theater or circus in tightly compressed compositions, which he sometimes elaborated in portfolio format. In mid-1920s compositions became less crowded and more naturalistic.</a:t>
            </a:r>
          </a:p>
          <a:p>
            <a:pPr algn="l"/>
            <a:r>
              <a:rPr lang="en-US" sz="1400" b="1" i="1" dirty="0">
                <a:solidFill>
                  <a:schemeClr val="bg2"/>
                </a:solidFill>
              </a:rPr>
              <a:t>Made a total of 373 prints, all black and white, with printmaking a major focus between 1914 and 1923. Preferred the scratchy texture of etching and drypoint, but also worked in lithography; made only nineteen woodcuts. Most were issued by leading dealer-publishers, including Paul Cassirer and J. B. Neumann, in Berlin, and </a:t>
            </a:r>
            <a:r>
              <a:rPr lang="en-US" sz="1400" b="1" i="1" dirty="0" err="1">
                <a:solidFill>
                  <a:schemeClr val="bg2"/>
                </a:solidFill>
              </a:rPr>
              <a:t>Reinhard</a:t>
            </a:r>
            <a:r>
              <a:rPr lang="en-US" sz="1400" b="1" i="1" dirty="0">
                <a:solidFill>
                  <a:schemeClr val="bg2"/>
                </a:solidFill>
              </a:rPr>
              <a:t> Piper, in Munich.</a:t>
            </a:r>
          </a:p>
          <a:p>
            <a:pPr algn="l"/>
            <a:r>
              <a:rPr lang="en-US" sz="1400" b="1" i="1" dirty="0">
                <a:solidFill>
                  <a:schemeClr val="bg2"/>
                </a:solidFill>
              </a:rPr>
              <a:t>More than five hundred works removed from public collections by Nazis in 1937. Waited out World War II in Amsterdam, then assumed teaching positions in St. Louis and New York.</a:t>
            </a:r>
          </a:p>
          <a:p>
            <a:pPr algn="l"/>
            <a:endParaRPr lang="he-IL" sz="1400" b="1" i="1" dirty="0">
              <a:solidFill>
                <a:schemeClr val="bg2"/>
              </a:solidFill>
            </a:endParaRPr>
          </a:p>
        </p:txBody>
      </p:sp>
      <p:pic>
        <p:nvPicPr>
          <p:cNvPr id="8" name="תמונה 2" descr="תמונה6.jpg"/>
          <p:cNvPicPr>
            <a:picLocks noChangeAspect="1"/>
          </p:cNvPicPr>
          <p:nvPr/>
        </p:nvPicPr>
        <p:blipFill>
          <a:blip r:embed="rId3">
            <a:lum contrast="20000"/>
          </a:blip>
          <a:srcRect r="112" b="84"/>
          <a:stretch>
            <a:fillRect/>
          </a:stretch>
        </p:blipFill>
        <p:spPr bwMode="auto">
          <a:xfrm>
            <a:off x="5143504" y="1071546"/>
            <a:ext cx="3612692" cy="4714870"/>
          </a:xfrm>
          <a:prstGeom prst="rect">
            <a:avLst/>
          </a:prstGeom>
          <a:noFill/>
          <a:ln w="9525">
            <a:solidFill>
              <a:schemeClr val="tx1"/>
            </a:solidFill>
            <a:miter lim="800000"/>
            <a:headEnd/>
            <a:tailEnd/>
          </a:ln>
        </p:spPr>
      </p:pic>
      <p:sp>
        <p:nvSpPr>
          <p:cNvPr id="9" name="TextBox 8"/>
          <p:cNvSpPr txBox="1"/>
          <p:nvPr/>
        </p:nvSpPr>
        <p:spPr>
          <a:xfrm>
            <a:off x="5929322" y="6072206"/>
            <a:ext cx="1928826" cy="523220"/>
          </a:xfrm>
          <a:prstGeom prst="rect">
            <a:avLst/>
          </a:prstGeom>
          <a:noFill/>
        </p:spPr>
        <p:txBody>
          <a:bodyPr wrap="square" rtlCol="1">
            <a:spAutoFit/>
          </a:bodyPr>
          <a:lstStyle/>
          <a:p>
            <a:pPr algn="ctr"/>
            <a:r>
              <a:rPr lang="en-US" sz="1400" b="1" i="1" dirty="0" smtClean="0">
                <a:solidFill>
                  <a:schemeClr val="bg2"/>
                </a:solidFill>
              </a:rPr>
              <a:t>The Grenade </a:t>
            </a:r>
          </a:p>
          <a:p>
            <a:pPr algn="ctr"/>
            <a:r>
              <a:rPr lang="en-US" sz="1400" b="1" i="1" dirty="0" smtClean="0">
                <a:solidFill>
                  <a:schemeClr val="bg2"/>
                </a:solidFill>
              </a:rPr>
              <a:t>1914</a:t>
            </a:r>
            <a:endParaRPr lang="he-IL" sz="1400" b="1" i="1" dirty="0">
              <a:solidFill>
                <a:schemeClr val="bg2"/>
              </a:solidFill>
            </a:endParaRPr>
          </a:p>
        </p:txBody>
      </p:sp>
      <p:sp>
        <p:nvSpPr>
          <p:cNvPr id="11" name="מלבן 10"/>
          <p:cNvSpPr/>
          <p:nvPr/>
        </p:nvSpPr>
        <p:spPr>
          <a:xfrm>
            <a:off x="5357818" y="357166"/>
            <a:ext cx="3020379" cy="400110"/>
          </a:xfrm>
          <a:prstGeom prst="rect">
            <a:avLst/>
          </a:prstGeom>
          <a:noFill/>
        </p:spPr>
        <p:txBody>
          <a:bodyPr wrap="none" lIns="91440" tIns="45720" rIns="91440" bIns="45720">
            <a:spAutoFit/>
          </a:bodyPr>
          <a:lstStyle/>
          <a:p>
            <a:pPr algn="ctr"/>
            <a:r>
              <a:rPr lang="en-US" sz="20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Max  Beckmann - Drawings</a:t>
            </a:r>
            <a:endParaRPr lang="he-I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תמונה 5" descr="a--227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7" name="Picture 4" descr="Max Beckmann. The Patriotic Song (plate 9) [Das patriotische Lied (Blatt 9)] from Hell (Die Hölle). (1919)"/>
          <p:cNvPicPr>
            <a:picLocks noChangeAspect="1" noChangeArrowheads="1"/>
          </p:cNvPicPr>
          <p:nvPr/>
        </p:nvPicPr>
        <p:blipFill>
          <a:blip r:embed="rId3">
            <a:lum contrast="20000"/>
          </a:blip>
          <a:srcRect/>
          <a:stretch>
            <a:fillRect/>
          </a:stretch>
        </p:blipFill>
        <p:spPr bwMode="auto">
          <a:xfrm>
            <a:off x="2643188" y="1143000"/>
            <a:ext cx="3000375" cy="4271963"/>
          </a:xfrm>
          <a:prstGeom prst="rect">
            <a:avLst/>
          </a:prstGeom>
          <a:noFill/>
          <a:ln w="9525">
            <a:solidFill>
              <a:schemeClr val="tx1"/>
            </a:solidFill>
            <a:miter lim="800000"/>
            <a:headEnd/>
            <a:tailEnd/>
          </a:ln>
        </p:spPr>
      </p:pic>
      <p:sp>
        <p:nvSpPr>
          <p:cNvPr id="21508" name="TextBox 4"/>
          <p:cNvSpPr txBox="1">
            <a:spLocks noChangeArrowheads="1"/>
          </p:cNvSpPr>
          <p:nvPr/>
        </p:nvSpPr>
        <p:spPr bwMode="auto">
          <a:xfrm>
            <a:off x="2500313" y="5572125"/>
            <a:ext cx="2857500" cy="307975"/>
          </a:xfrm>
          <a:prstGeom prst="rect">
            <a:avLst/>
          </a:prstGeom>
          <a:noFill/>
          <a:ln w="9525">
            <a:noFill/>
            <a:miter lim="800000"/>
            <a:headEnd/>
            <a:tailEnd/>
          </a:ln>
        </p:spPr>
        <p:txBody>
          <a:bodyPr>
            <a:spAutoFit/>
          </a:bodyPr>
          <a:lstStyle/>
          <a:p>
            <a:pPr algn="ctr"/>
            <a:r>
              <a:rPr lang="en-US" sz="1400" i="1" dirty="0" smtClean="0"/>
              <a:t>The </a:t>
            </a:r>
            <a:r>
              <a:rPr lang="en-US" sz="1400" i="1" dirty="0"/>
              <a:t>Patriotic Song</a:t>
            </a:r>
            <a:endParaRPr lang="he-IL" sz="1400" dirty="0"/>
          </a:p>
        </p:txBody>
      </p:sp>
      <p:pic>
        <p:nvPicPr>
          <p:cNvPr id="21509" name="Picture 6" descr="Max Beckmann. The Last Ones (plate 10) [Die Letzten (Blatt 10)] from Hell (Die Hölle). (1919)"/>
          <p:cNvPicPr>
            <a:picLocks noChangeAspect="1" noChangeArrowheads="1"/>
          </p:cNvPicPr>
          <p:nvPr/>
        </p:nvPicPr>
        <p:blipFill>
          <a:blip r:embed="rId4">
            <a:lum contrast="40000"/>
          </a:blip>
          <a:srcRect/>
          <a:stretch>
            <a:fillRect/>
          </a:stretch>
        </p:blipFill>
        <p:spPr bwMode="auto">
          <a:xfrm>
            <a:off x="5929313" y="1357313"/>
            <a:ext cx="2847975" cy="4000500"/>
          </a:xfrm>
          <a:prstGeom prst="rect">
            <a:avLst/>
          </a:prstGeom>
          <a:noFill/>
          <a:ln w="9525">
            <a:solidFill>
              <a:schemeClr val="tx1"/>
            </a:solidFill>
            <a:miter lim="800000"/>
            <a:headEnd/>
            <a:tailEnd/>
          </a:ln>
        </p:spPr>
      </p:pic>
      <p:sp>
        <p:nvSpPr>
          <p:cNvPr id="21510" name="TextBox 6"/>
          <p:cNvSpPr txBox="1">
            <a:spLocks noChangeArrowheads="1"/>
          </p:cNvSpPr>
          <p:nvPr/>
        </p:nvSpPr>
        <p:spPr bwMode="auto">
          <a:xfrm>
            <a:off x="6072188" y="5572125"/>
            <a:ext cx="2643187" cy="307975"/>
          </a:xfrm>
          <a:prstGeom prst="rect">
            <a:avLst/>
          </a:prstGeom>
          <a:noFill/>
          <a:ln w="9525">
            <a:noFill/>
            <a:miter lim="800000"/>
            <a:headEnd/>
            <a:tailEnd/>
          </a:ln>
        </p:spPr>
        <p:txBody>
          <a:bodyPr>
            <a:spAutoFit/>
          </a:bodyPr>
          <a:lstStyle/>
          <a:p>
            <a:pPr algn="ctr"/>
            <a:r>
              <a:rPr lang="en-US" sz="1400" i="1" dirty="0"/>
              <a:t>The Last Ones</a:t>
            </a:r>
            <a:endParaRPr lang="he-IL" sz="1400" dirty="0"/>
          </a:p>
        </p:txBody>
      </p:sp>
      <p:sp>
        <p:nvSpPr>
          <p:cNvPr id="9" name="תרשים זרימה: השהיה 8"/>
          <p:cNvSpPr/>
          <p:nvPr/>
        </p:nvSpPr>
        <p:spPr>
          <a:xfrm>
            <a:off x="7786710" y="214290"/>
            <a:ext cx="1147762"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Hell</a:t>
            </a:r>
          </a:p>
          <a:p>
            <a:pPr algn="ctr"/>
            <a:r>
              <a:rPr lang="en-US" b="1" i="1" dirty="0" smtClean="0">
                <a:solidFill>
                  <a:schemeClr val="tx1"/>
                </a:solidFill>
              </a:rPr>
              <a:t>1919</a:t>
            </a:r>
            <a:endParaRPr lang="he-IL" b="1" i="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21חלום.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42910" y="5357826"/>
            <a:ext cx="3786214" cy="523220"/>
          </a:xfrm>
          <a:prstGeom prst="rect">
            <a:avLst/>
          </a:prstGeom>
          <a:noFill/>
        </p:spPr>
        <p:txBody>
          <a:bodyPr wrap="square" rtlCol="1">
            <a:spAutoFit/>
          </a:bodyPr>
          <a:lstStyle/>
          <a:p>
            <a:pPr algn="ctr"/>
            <a:r>
              <a:rPr lang="en-US" sz="1400" b="1" i="1" dirty="0" err="1" smtClean="0"/>
              <a:t>Pierrot</a:t>
            </a:r>
            <a:r>
              <a:rPr lang="en-US" sz="1400" b="1" i="1" dirty="0" smtClean="0"/>
              <a:t> and </a:t>
            </a:r>
            <a:r>
              <a:rPr lang="en-US" sz="1400" b="1" i="1" dirty="0" err="1" smtClean="0"/>
              <a:t>Maskfrom</a:t>
            </a:r>
            <a:r>
              <a:rPr lang="en-US" sz="1400" b="1" i="1" dirty="0" smtClean="0"/>
              <a:t> the illustrated book</a:t>
            </a:r>
            <a:endParaRPr lang="he-IL" sz="1400" b="1" i="1" dirty="0" smtClean="0"/>
          </a:p>
          <a:p>
            <a:pPr algn="ctr"/>
            <a:r>
              <a:rPr lang="he-IL" sz="1400" b="1" i="1" dirty="0" smtClean="0"/>
              <a:t> </a:t>
            </a:r>
            <a:r>
              <a:rPr lang="en-US" sz="1400" b="1" i="1" dirty="0" smtClean="0"/>
              <a:t>1920</a:t>
            </a:r>
            <a:r>
              <a:rPr lang="he-IL" sz="1400" b="1" i="1" dirty="0" smtClean="0"/>
              <a:t>-</a:t>
            </a:r>
            <a:r>
              <a:rPr lang="en-US" sz="1400" b="1" i="1" dirty="0" smtClean="0"/>
              <a:t>German Printmakers of Our Time</a:t>
            </a:r>
            <a:endParaRPr lang="he-IL" sz="1400" b="1" i="1" dirty="0"/>
          </a:p>
        </p:txBody>
      </p:sp>
      <p:pic>
        <p:nvPicPr>
          <p:cNvPr id="37890" name="Picture 2" descr="https://s-media-cache-ak0.pinimg.com/736x/a9/fd/2c/a9fd2c1c33741482f262d0cd3827e71c.jpg">
            <a:hlinkClick r:id="rId3"/>
          </p:cNvPr>
          <p:cNvPicPr>
            <a:picLocks noChangeAspect="1" noChangeArrowheads="1"/>
          </p:cNvPicPr>
          <p:nvPr/>
        </p:nvPicPr>
        <p:blipFill>
          <a:blip r:embed="rId4"/>
          <a:srcRect/>
          <a:stretch>
            <a:fillRect/>
          </a:stretch>
        </p:blipFill>
        <p:spPr bwMode="auto">
          <a:xfrm>
            <a:off x="4714876" y="714356"/>
            <a:ext cx="3643338" cy="5501685"/>
          </a:xfrm>
          <a:prstGeom prst="rect">
            <a:avLst/>
          </a:prstGeom>
          <a:noFill/>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3חלום.jpg"/>
          <p:cNvPicPr>
            <a:picLocks noChangeAspect="1"/>
          </p:cNvPicPr>
          <p:nvPr/>
        </p:nvPicPr>
        <p:blipFill>
          <a:blip r:embed="rId2"/>
          <a:stretch>
            <a:fillRect/>
          </a:stretch>
        </p:blipFill>
        <p:spPr>
          <a:xfrm>
            <a:off x="0" y="0"/>
            <a:ext cx="9144000" cy="6858000"/>
          </a:xfrm>
          <a:prstGeom prst="rect">
            <a:avLst/>
          </a:prstGeom>
        </p:spPr>
      </p:pic>
      <p:pic>
        <p:nvPicPr>
          <p:cNvPr id="89090" name="Picture 2" descr="Max Beckmann. Königin Bar (Self-Portrait) (Königinbar [Selbstbildnis]). (1920, published 1921)"/>
          <p:cNvPicPr>
            <a:picLocks noChangeAspect="1" noChangeArrowheads="1"/>
          </p:cNvPicPr>
          <p:nvPr/>
        </p:nvPicPr>
        <p:blipFill>
          <a:blip r:embed="rId3">
            <a:lum contrast="20000"/>
          </a:blip>
          <a:srcRect/>
          <a:stretch>
            <a:fillRect/>
          </a:stretch>
        </p:blipFill>
        <p:spPr bwMode="auto">
          <a:xfrm>
            <a:off x="928662" y="928670"/>
            <a:ext cx="3502503" cy="5107819"/>
          </a:xfrm>
          <a:prstGeom prst="rect">
            <a:avLst/>
          </a:prstGeom>
          <a:noFill/>
          <a:ln>
            <a:solidFill>
              <a:schemeClr val="tx1"/>
            </a:solidFill>
          </a:ln>
        </p:spPr>
      </p:pic>
      <p:sp>
        <p:nvSpPr>
          <p:cNvPr id="3" name="TextBox 2"/>
          <p:cNvSpPr txBox="1"/>
          <p:nvPr/>
        </p:nvSpPr>
        <p:spPr>
          <a:xfrm>
            <a:off x="4572000" y="5143512"/>
            <a:ext cx="3357586" cy="307777"/>
          </a:xfrm>
          <a:prstGeom prst="rect">
            <a:avLst/>
          </a:prstGeom>
          <a:noFill/>
        </p:spPr>
        <p:txBody>
          <a:bodyPr wrap="square" rtlCol="1">
            <a:spAutoFit/>
          </a:bodyPr>
          <a:lstStyle/>
          <a:p>
            <a:pPr algn="ctr"/>
            <a:r>
              <a:rPr lang="en-US" sz="1400" b="1" i="1" dirty="0" err="1" smtClean="0"/>
              <a:t>Königin</a:t>
            </a:r>
            <a:r>
              <a:rPr lang="en-US" sz="1400" b="1" i="1" dirty="0" smtClean="0"/>
              <a:t> Bar (Self-Portrait) 1920</a:t>
            </a:r>
            <a:endParaRPr lang="he-IL" sz="1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21חלום.jpg"/>
          <p:cNvPicPr>
            <a:picLocks noChangeAspect="1"/>
          </p:cNvPicPr>
          <p:nvPr/>
        </p:nvPicPr>
        <p:blipFill>
          <a:blip r:embed="rId2"/>
          <a:stretch>
            <a:fillRect/>
          </a:stretch>
        </p:blipFill>
        <p:spPr>
          <a:xfrm>
            <a:off x="0" y="0"/>
            <a:ext cx="9144000" cy="6858000"/>
          </a:xfrm>
          <a:prstGeom prst="rect">
            <a:avLst/>
          </a:prstGeom>
        </p:spPr>
      </p:pic>
      <p:pic>
        <p:nvPicPr>
          <p:cNvPr id="91138" name="Picture 2" descr="Max Beckmann. Furnished Room (Möbliert) (plate 5) from Stadtnacht (City Night). 1921"/>
          <p:cNvPicPr>
            <a:picLocks noChangeAspect="1" noChangeArrowheads="1"/>
          </p:cNvPicPr>
          <p:nvPr/>
        </p:nvPicPr>
        <p:blipFill>
          <a:blip r:embed="rId3">
            <a:lum contrast="40000"/>
          </a:blip>
          <a:srcRect r="80" b="-83"/>
          <a:stretch>
            <a:fillRect/>
          </a:stretch>
        </p:blipFill>
        <p:spPr bwMode="auto">
          <a:xfrm>
            <a:off x="642910" y="1214422"/>
            <a:ext cx="3214710" cy="4071966"/>
          </a:xfrm>
          <a:prstGeom prst="rect">
            <a:avLst/>
          </a:prstGeom>
          <a:noFill/>
          <a:ln>
            <a:solidFill>
              <a:schemeClr val="tx1"/>
            </a:solidFill>
          </a:ln>
        </p:spPr>
      </p:pic>
      <p:sp>
        <p:nvSpPr>
          <p:cNvPr id="3" name="TextBox 2"/>
          <p:cNvSpPr txBox="1"/>
          <p:nvPr/>
        </p:nvSpPr>
        <p:spPr>
          <a:xfrm>
            <a:off x="500034" y="5429264"/>
            <a:ext cx="3500462" cy="307777"/>
          </a:xfrm>
          <a:prstGeom prst="rect">
            <a:avLst/>
          </a:prstGeom>
          <a:noFill/>
        </p:spPr>
        <p:txBody>
          <a:bodyPr wrap="square" rtlCol="1">
            <a:spAutoFit/>
          </a:bodyPr>
          <a:lstStyle/>
          <a:p>
            <a:pPr algn="ctr"/>
            <a:r>
              <a:rPr lang="en-US" sz="1400" b="1" i="1" dirty="0" smtClean="0"/>
              <a:t>Furnished Room from </a:t>
            </a:r>
            <a:r>
              <a:rPr lang="en-US" sz="1400" b="1" i="1" dirty="0" err="1" smtClean="0"/>
              <a:t>Stadtnacht</a:t>
            </a:r>
            <a:r>
              <a:rPr lang="en-US" sz="1400" b="1" i="1" dirty="0" smtClean="0"/>
              <a:t> (City Night)</a:t>
            </a:r>
            <a:endParaRPr lang="he-IL" sz="1400" b="1" i="1" dirty="0"/>
          </a:p>
        </p:txBody>
      </p:sp>
      <p:sp>
        <p:nvSpPr>
          <p:cNvPr id="4" name="TextBox 3"/>
          <p:cNvSpPr txBox="1"/>
          <p:nvPr/>
        </p:nvSpPr>
        <p:spPr>
          <a:xfrm>
            <a:off x="5000628" y="5429264"/>
            <a:ext cx="3500462" cy="307777"/>
          </a:xfrm>
          <a:prstGeom prst="rect">
            <a:avLst/>
          </a:prstGeom>
          <a:noFill/>
        </p:spPr>
        <p:txBody>
          <a:bodyPr wrap="square" rtlCol="1">
            <a:spAutoFit/>
          </a:bodyPr>
          <a:lstStyle/>
          <a:p>
            <a:pPr algn="ctr"/>
            <a:r>
              <a:rPr lang="en-US" sz="1400" b="1" i="1" dirty="0" err="1" smtClean="0"/>
              <a:t>Stadtnacht</a:t>
            </a:r>
            <a:r>
              <a:rPr lang="en-US" sz="1400" b="1" i="1" dirty="0" smtClean="0"/>
              <a:t> (City Night)</a:t>
            </a:r>
            <a:endParaRPr lang="he-IL" sz="1400" b="1" i="1" dirty="0"/>
          </a:p>
        </p:txBody>
      </p:sp>
      <p:pic>
        <p:nvPicPr>
          <p:cNvPr id="91140" name="Picture 4" descr="Max Beckmann. Stadtnacht (City Night). 1921"/>
          <p:cNvPicPr>
            <a:picLocks noChangeAspect="1" noChangeArrowheads="1"/>
          </p:cNvPicPr>
          <p:nvPr/>
        </p:nvPicPr>
        <p:blipFill>
          <a:blip r:embed="rId4">
            <a:lum contrast="20000"/>
          </a:blip>
          <a:srcRect r="124" b="106"/>
          <a:stretch>
            <a:fillRect/>
          </a:stretch>
        </p:blipFill>
        <p:spPr bwMode="auto">
          <a:xfrm>
            <a:off x="5072066" y="1357298"/>
            <a:ext cx="3357586" cy="3929090"/>
          </a:xfrm>
          <a:prstGeom prst="rect">
            <a:avLst/>
          </a:prstGeom>
          <a:noFill/>
          <a:ln>
            <a:solidFill>
              <a:schemeClr val="tx1"/>
            </a:solidFill>
          </a:ln>
        </p:spPr>
      </p:pic>
      <p:sp>
        <p:nvSpPr>
          <p:cNvPr id="6" name="TextBox 5"/>
          <p:cNvSpPr txBox="1"/>
          <p:nvPr/>
        </p:nvSpPr>
        <p:spPr>
          <a:xfrm>
            <a:off x="2928926" y="6072206"/>
            <a:ext cx="3143272" cy="307777"/>
          </a:xfrm>
          <a:prstGeom prst="rect">
            <a:avLst/>
          </a:prstGeom>
          <a:noFill/>
        </p:spPr>
        <p:txBody>
          <a:bodyPr wrap="square" rtlCol="1">
            <a:spAutoFit/>
          </a:bodyPr>
          <a:lstStyle/>
          <a:p>
            <a:pPr algn="ctr"/>
            <a:r>
              <a:rPr lang="en-US" sz="1400" b="1" i="1" dirty="0" smtClean="0"/>
              <a:t>Illustrated book with seven lithographs</a:t>
            </a:r>
            <a:endParaRPr lang="he-IL" sz="1400" b="1"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6" descr="a--221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3" name="TextBox 1"/>
          <p:cNvSpPr txBox="1">
            <a:spLocks noChangeArrowheads="1"/>
          </p:cNvSpPr>
          <p:nvPr/>
        </p:nvSpPr>
        <p:spPr bwMode="auto">
          <a:xfrm>
            <a:off x="285720" y="1428736"/>
            <a:ext cx="3429000" cy="523875"/>
          </a:xfrm>
          <a:prstGeom prst="rect">
            <a:avLst/>
          </a:prstGeom>
          <a:noFill/>
          <a:ln w="9525">
            <a:noFill/>
            <a:miter lim="800000"/>
            <a:headEnd/>
            <a:tailEnd/>
          </a:ln>
        </p:spPr>
        <p:txBody>
          <a:bodyPr>
            <a:spAutoFit/>
          </a:bodyPr>
          <a:lstStyle/>
          <a:p>
            <a:pPr algn="ctr"/>
            <a:r>
              <a:rPr lang="he-IL" sz="1400" b="1" i="1" dirty="0">
                <a:solidFill>
                  <a:schemeClr val="bg1"/>
                </a:solidFill>
              </a:rPr>
              <a:t>(</a:t>
            </a:r>
            <a:r>
              <a:rPr lang="en-US" sz="1400" b="1" i="1" dirty="0">
                <a:solidFill>
                  <a:schemeClr val="bg1"/>
                </a:solidFill>
              </a:rPr>
              <a:t>The Barker (Self-Portrait</a:t>
            </a:r>
          </a:p>
          <a:p>
            <a:pPr algn="ctr"/>
            <a:r>
              <a:rPr lang="en-US" sz="1400" b="1" i="1" dirty="0">
                <a:solidFill>
                  <a:schemeClr val="bg1"/>
                </a:solidFill>
              </a:rPr>
              <a:t>from </a:t>
            </a:r>
            <a:r>
              <a:rPr lang="en-US" sz="1400" b="1" i="1" dirty="0" smtClean="0">
                <a:solidFill>
                  <a:schemeClr val="bg1"/>
                </a:solidFill>
              </a:rPr>
              <a:t>Annual Fair</a:t>
            </a:r>
            <a:endParaRPr lang="he-IL" sz="1400" b="1" i="1" dirty="0">
              <a:solidFill>
                <a:schemeClr val="bg1"/>
              </a:solidFill>
            </a:endParaRPr>
          </a:p>
        </p:txBody>
      </p:sp>
      <p:pic>
        <p:nvPicPr>
          <p:cNvPr id="25604" name="Picture 2" descr="Max Beckmann. The Barker (Self-Portrait) [Der Ausrufer (Selbstbildnis)] from Annual Fair (Der Jahrmarkt). (1921, published 1922)"/>
          <p:cNvPicPr>
            <a:picLocks noChangeAspect="1" noChangeArrowheads="1"/>
          </p:cNvPicPr>
          <p:nvPr/>
        </p:nvPicPr>
        <p:blipFill>
          <a:blip r:embed="rId3"/>
          <a:srcRect r="169" b="-1"/>
          <a:stretch>
            <a:fillRect/>
          </a:stretch>
        </p:blipFill>
        <p:spPr bwMode="auto">
          <a:xfrm>
            <a:off x="642910" y="2071678"/>
            <a:ext cx="2786063" cy="3857625"/>
          </a:xfrm>
          <a:prstGeom prst="rect">
            <a:avLst/>
          </a:prstGeom>
          <a:noFill/>
          <a:ln w="9525">
            <a:solidFill>
              <a:schemeClr val="tx1"/>
            </a:solidFill>
            <a:miter lim="800000"/>
            <a:headEnd/>
            <a:tailEnd/>
          </a:ln>
        </p:spPr>
      </p:pic>
      <p:sp>
        <p:nvSpPr>
          <p:cNvPr id="13" name="TextBox 1"/>
          <p:cNvSpPr txBox="1">
            <a:spLocks noChangeArrowheads="1"/>
          </p:cNvSpPr>
          <p:nvPr/>
        </p:nvSpPr>
        <p:spPr bwMode="auto">
          <a:xfrm>
            <a:off x="3714744" y="1643050"/>
            <a:ext cx="5214917" cy="4616648"/>
          </a:xfrm>
          <a:prstGeom prst="rect">
            <a:avLst/>
          </a:prstGeom>
          <a:noFill/>
          <a:ln w="9525">
            <a:noFill/>
            <a:miter lim="800000"/>
            <a:headEnd/>
            <a:tailEnd/>
          </a:ln>
        </p:spPr>
        <p:txBody>
          <a:bodyPr wrap="square">
            <a:spAutoFit/>
          </a:bodyPr>
          <a:lstStyle/>
          <a:p>
            <a:pPr algn="ctr"/>
            <a:r>
              <a:rPr lang="en-US" b="1" i="1" dirty="0"/>
              <a:t>The Portfolio</a:t>
            </a:r>
          </a:p>
          <a:p>
            <a:pPr algn="ctr"/>
            <a:r>
              <a:rPr lang="en-US" b="1" i="1" dirty="0"/>
              <a:t>Annual Fair</a:t>
            </a:r>
          </a:p>
          <a:p>
            <a:pPr algn="ctr"/>
            <a:r>
              <a:rPr lang="en-US" b="1" i="1" dirty="0" smtClean="0"/>
              <a:t>1921</a:t>
            </a:r>
            <a:r>
              <a:rPr lang="en-US" b="1" i="1" dirty="0"/>
              <a:t>, published 1922</a:t>
            </a:r>
          </a:p>
          <a:p>
            <a:pPr algn="l"/>
            <a:endParaRPr lang="en-US" sz="1400" b="1" i="1" dirty="0" smtClean="0"/>
          </a:p>
          <a:p>
            <a:pPr algn="l"/>
            <a:r>
              <a:rPr lang="en-US" sz="1400" b="1" i="1" dirty="0" smtClean="0"/>
              <a:t>Max </a:t>
            </a:r>
            <a:r>
              <a:rPr lang="en-US" sz="1400" b="1" i="1" dirty="0"/>
              <a:t>Beckmann imagines the world as a carnival in this portfolio. On the title page, he casts himself as a barker for a traveling band of outsiders, the Circus Beckmann. Shown </a:t>
            </a:r>
            <a:r>
              <a:rPr lang="en-US" sz="1200" b="1" i="1" dirty="0"/>
              <a:t>ringing a bell, and pointing to the edge of the page, he urges viewers to behold the spectacles unfolding within. In Beckmann's theater of life everyone plays many roles: actor, observer, director. The ten rich, velvety </a:t>
            </a:r>
            <a:r>
              <a:rPr lang="en-US" sz="1200" b="1" i="1" dirty="0" err="1"/>
              <a:t>drypoints</a:t>
            </a:r>
            <a:r>
              <a:rPr lang="en-US" sz="1200" b="1" i="1" dirty="0"/>
              <a:t> touch upon the major themes he explored throughout his long and productive career: existential crisis, the alienation of modern life, and the insurmountable conflict between the sexes. Beckmann's Expressionist manipulation of space and his pushing together of figures increase the emotional distance between the individuals, who appear to exist only in worlds unto themselves. Actors corralled together backstage wait patiently, not realizing that their true performance—life itself—has already begun. Beckmann conveys female sexuality as a dangerous lure in scenes set in the shooting gallery, on stage, and behind the scenes. In one print, he depicts himself and his wife, </a:t>
            </a:r>
            <a:r>
              <a:rPr lang="en-US" sz="1200" b="1" i="1" dirty="0" err="1"/>
              <a:t>Minna</a:t>
            </a:r>
            <a:r>
              <a:rPr lang="en-US" sz="1200" b="1" i="1" dirty="0"/>
              <a:t>, balancing on a tightrope—an allusion to Friedrich Nietzsche's Thus Spoke Zarathustra, in which the philosopher describes man as a "rope" hung over an abyss between </a:t>
            </a:r>
            <a:r>
              <a:rPr lang="en-US" sz="1400" b="1" i="1" dirty="0"/>
              <a:t>base animal and heroic </a:t>
            </a:r>
            <a:r>
              <a:rPr lang="en-US" sz="1400" b="1" i="1" dirty="0" err="1"/>
              <a:t>Übermensch</a:t>
            </a:r>
            <a:r>
              <a:rPr lang="en-US" sz="1400" b="1" i="1" dirty="0"/>
              <a:t>.</a:t>
            </a:r>
            <a:endParaRPr lang="he-IL" sz="1400" b="1" i="1" dirty="0"/>
          </a:p>
        </p:txBody>
      </p:sp>
      <p:sp>
        <p:nvSpPr>
          <p:cNvPr id="7" name="מלבן 6"/>
          <p:cNvSpPr/>
          <p:nvPr/>
        </p:nvSpPr>
        <p:spPr>
          <a:xfrm>
            <a:off x="5786446" y="214290"/>
            <a:ext cx="4857784" cy="646331"/>
          </a:xfrm>
          <a:prstGeom prst="rect">
            <a:avLst/>
          </a:prstGeom>
        </p:spPr>
        <p:txBody>
          <a:bodyPr wrap="square">
            <a:spAutoFit/>
          </a:bodyPr>
          <a:lstStyle/>
          <a:p>
            <a:pPr algn="ctr"/>
            <a:r>
              <a:rPr lang="en-US" i="1" dirty="0" smtClean="0">
                <a:solidFill>
                  <a:schemeClr val="bg1"/>
                </a:solidFill>
              </a:rPr>
              <a:t>Annual </a:t>
            </a:r>
          </a:p>
          <a:p>
            <a:pPr algn="ctr"/>
            <a:r>
              <a:rPr lang="en-US" i="1" dirty="0" smtClean="0">
                <a:solidFill>
                  <a:schemeClr val="bg1"/>
                </a:solidFill>
              </a:rPr>
              <a:t>Fair 1922</a:t>
            </a:r>
          </a:p>
        </p:txBody>
      </p:sp>
      <p:sp>
        <p:nvSpPr>
          <p:cNvPr id="8" name="תרשים זרימה: השהיה 7"/>
          <p:cNvSpPr/>
          <p:nvPr/>
        </p:nvSpPr>
        <p:spPr>
          <a:xfrm>
            <a:off x="7643834" y="214290"/>
            <a:ext cx="1290638"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16חלום.jpg"/>
          <p:cNvPicPr>
            <a:picLocks noChangeAspect="1"/>
          </p:cNvPicPr>
          <p:nvPr/>
        </p:nvPicPr>
        <p:blipFill>
          <a:blip r:embed="rId2"/>
          <a:stretch>
            <a:fillRect/>
          </a:stretch>
        </p:blipFill>
        <p:spPr>
          <a:xfrm>
            <a:off x="0" y="0"/>
            <a:ext cx="9144000" cy="6858000"/>
          </a:xfrm>
          <a:prstGeom prst="rect">
            <a:avLst/>
          </a:prstGeom>
        </p:spPr>
      </p:pic>
      <p:pic>
        <p:nvPicPr>
          <p:cNvPr id="3" name="תמונה 2" descr="תמונה2.jpg"/>
          <p:cNvPicPr>
            <a:picLocks noChangeAspect="1"/>
          </p:cNvPicPr>
          <p:nvPr/>
        </p:nvPicPr>
        <p:blipFill>
          <a:blip r:embed="rId3"/>
          <a:stretch>
            <a:fillRect/>
          </a:stretch>
        </p:blipFill>
        <p:spPr>
          <a:xfrm>
            <a:off x="1071538" y="1071546"/>
            <a:ext cx="3786214" cy="4767188"/>
          </a:xfrm>
          <a:prstGeom prst="rect">
            <a:avLst/>
          </a:prstGeom>
          <a:ln>
            <a:solidFill>
              <a:schemeClr val="tx1"/>
            </a:solidFill>
          </a:ln>
        </p:spPr>
      </p:pic>
      <p:sp>
        <p:nvSpPr>
          <p:cNvPr id="4" name="TextBox 3"/>
          <p:cNvSpPr txBox="1"/>
          <p:nvPr/>
        </p:nvSpPr>
        <p:spPr>
          <a:xfrm>
            <a:off x="928662" y="6072206"/>
            <a:ext cx="4000528" cy="307777"/>
          </a:xfrm>
          <a:prstGeom prst="rect">
            <a:avLst/>
          </a:prstGeom>
          <a:noFill/>
        </p:spPr>
        <p:txBody>
          <a:bodyPr wrap="square" rtlCol="1">
            <a:spAutoFit/>
          </a:bodyPr>
          <a:lstStyle/>
          <a:p>
            <a:pPr algn="ctr"/>
            <a:r>
              <a:rPr lang="en-US" sz="1400" b="1" i="1" dirty="0" smtClean="0"/>
              <a:t>Dressing Room</a:t>
            </a:r>
            <a:endParaRPr lang="he-IL" sz="1400" b="1" i="1" dirty="0"/>
          </a:p>
        </p:txBody>
      </p:sp>
      <p:sp>
        <p:nvSpPr>
          <p:cNvPr id="9" name="תרשים זרימה: השהיה 8"/>
          <p:cNvSpPr/>
          <p:nvPr/>
        </p:nvSpPr>
        <p:spPr>
          <a:xfrm>
            <a:off x="7643834" y="214290"/>
            <a:ext cx="1290638"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
        <p:nvSpPr>
          <p:cNvPr id="10" name="מלבן 9"/>
          <p:cNvSpPr/>
          <p:nvPr/>
        </p:nvSpPr>
        <p:spPr>
          <a:xfrm>
            <a:off x="5929322" y="214290"/>
            <a:ext cx="4572000" cy="646331"/>
          </a:xfrm>
          <a:prstGeom prst="rect">
            <a:avLst/>
          </a:prstGeom>
        </p:spPr>
        <p:txBody>
          <a:bodyPr>
            <a:spAutoFit/>
          </a:bodyPr>
          <a:lstStyle/>
          <a:p>
            <a:pPr algn="ctr"/>
            <a:r>
              <a:rPr lang="en-US" i="1" dirty="0" smtClean="0">
                <a:solidFill>
                  <a:schemeClr val="bg1"/>
                </a:solidFill>
              </a:rPr>
              <a:t>Annual </a:t>
            </a:r>
            <a:endParaRPr lang="en-US" b="1" i="1" dirty="0" smtClean="0">
              <a:solidFill>
                <a:schemeClr val="bg1"/>
              </a:solidFill>
            </a:endParaRPr>
          </a:p>
          <a:p>
            <a:pPr algn="ctr"/>
            <a:r>
              <a:rPr lang="en-US" b="1" i="1" dirty="0" smtClean="0">
                <a:solidFill>
                  <a:schemeClr val="bg1"/>
                </a:solidFill>
              </a:rPr>
              <a:t>Fair 192</a:t>
            </a:r>
            <a:r>
              <a:rPr lang="en-US" i="1" dirty="0" smtClean="0">
                <a:solidFill>
                  <a:schemeClr val="bg1"/>
                </a:solidFill>
              </a:rPr>
              <a: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3" descr="a--228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4572000" y="5572140"/>
            <a:ext cx="2286016" cy="307777"/>
          </a:xfrm>
          <a:prstGeom prst="rect">
            <a:avLst/>
          </a:prstGeom>
          <a:noFill/>
        </p:spPr>
        <p:txBody>
          <a:bodyPr wrap="square" rtlCol="1">
            <a:spAutoFit/>
          </a:bodyPr>
          <a:lstStyle/>
          <a:p>
            <a:pPr algn="ctr"/>
            <a:r>
              <a:rPr lang="en-US" sz="1400" b="1" i="1" dirty="0" smtClean="0"/>
              <a:t>Behind the Scenes</a:t>
            </a:r>
            <a:endParaRPr lang="he-IL" sz="1400" b="1" dirty="0"/>
          </a:p>
        </p:txBody>
      </p:sp>
      <p:pic>
        <p:nvPicPr>
          <p:cNvPr id="31746" name="Picture 2" descr="http://www.pressherald.com/wp-content/uploads/2010/03/portland-press-herald_2923502-1024x747.jpg">
            <a:hlinkClick r:id="rId3"/>
          </p:cNvPr>
          <p:cNvPicPr>
            <a:picLocks noChangeAspect="1" noChangeArrowheads="1"/>
          </p:cNvPicPr>
          <p:nvPr/>
        </p:nvPicPr>
        <p:blipFill>
          <a:blip r:embed="rId4"/>
          <a:srcRect/>
          <a:stretch>
            <a:fillRect/>
          </a:stretch>
        </p:blipFill>
        <p:spPr bwMode="auto">
          <a:xfrm>
            <a:off x="2786050" y="1285860"/>
            <a:ext cx="5749224" cy="4197656"/>
          </a:xfrm>
          <a:prstGeom prst="rect">
            <a:avLst/>
          </a:prstGeom>
          <a:noFill/>
          <a:ln>
            <a:solidFill>
              <a:schemeClr val="tx1"/>
            </a:solidFill>
          </a:ln>
        </p:spPr>
      </p:pic>
      <p:sp>
        <p:nvSpPr>
          <p:cNvPr id="6" name="תרשים זרימה: השהיה 5"/>
          <p:cNvSpPr/>
          <p:nvPr/>
        </p:nvSpPr>
        <p:spPr>
          <a:xfrm>
            <a:off x="7643834" y="214290"/>
            <a:ext cx="1290638"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
        <p:nvSpPr>
          <p:cNvPr id="9" name="מלבן 8"/>
          <p:cNvSpPr/>
          <p:nvPr/>
        </p:nvSpPr>
        <p:spPr>
          <a:xfrm>
            <a:off x="3428992" y="142852"/>
            <a:ext cx="9358362" cy="646331"/>
          </a:xfrm>
          <a:prstGeom prst="rect">
            <a:avLst/>
          </a:prstGeom>
        </p:spPr>
        <p:txBody>
          <a:bodyPr wrap="square">
            <a:spAutoFit/>
          </a:bodyPr>
          <a:lstStyle/>
          <a:p>
            <a:pPr algn="ctr"/>
            <a:r>
              <a:rPr lang="en-US" i="1" dirty="0" smtClean="0"/>
              <a:t>Annual </a:t>
            </a:r>
          </a:p>
          <a:p>
            <a:pPr algn="ctr"/>
            <a:r>
              <a:rPr lang="en-US" i="1" dirty="0" smtClean="0"/>
              <a:t>Fair 1922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10חלום.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428728" y="5715016"/>
            <a:ext cx="2286016" cy="307777"/>
          </a:xfrm>
          <a:prstGeom prst="rect">
            <a:avLst/>
          </a:prstGeom>
          <a:noFill/>
        </p:spPr>
        <p:txBody>
          <a:bodyPr wrap="square" rtlCol="1">
            <a:spAutoFit/>
          </a:bodyPr>
          <a:lstStyle/>
          <a:p>
            <a:pPr algn="ctr"/>
            <a:r>
              <a:rPr lang="en-US" sz="1400" b="1" i="1" dirty="0" smtClean="0"/>
              <a:t>Negro Dance</a:t>
            </a:r>
            <a:endParaRPr lang="he-IL" sz="1400" b="1" dirty="0"/>
          </a:p>
        </p:txBody>
      </p:sp>
      <p:pic>
        <p:nvPicPr>
          <p:cNvPr id="55300" name="Picture 4" descr="Max Beckmann. Snake Lady (Schlangendame) from Annual Fair (Jahrmarkt). (1921, published 1922)"/>
          <p:cNvPicPr>
            <a:picLocks noChangeAspect="1" noChangeArrowheads="1"/>
          </p:cNvPicPr>
          <p:nvPr/>
        </p:nvPicPr>
        <p:blipFill>
          <a:blip r:embed="rId3">
            <a:lum contrast="20000"/>
          </a:blip>
          <a:srcRect/>
          <a:stretch>
            <a:fillRect/>
          </a:stretch>
        </p:blipFill>
        <p:spPr bwMode="auto">
          <a:xfrm>
            <a:off x="5072066" y="1357298"/>
            <a:ext cx="2886075" cy="4000501"/>
          </a:xfrm>
          <a:prstGeom prst="rect">
            <a:avLst/>
          </a:prstGeom>
          <a:noFill/>
          <a:ln>
            <a:solidFill>
              <a:schemeClr val="tx1">
                <a:lumMod val="50000"/>
                <a:lumOff val="50000"/>
              </a:schemeClr>
            </a:solidFill>
          </a:ln>
        </p:spPr>
      </p:pic>
      <p:sp>
        <p:nvSpPr>
          <p:cNvPr id="5" name="TextBox 4"/>
          <p:cNvSpPr txBox="1"/>
          <p:nvPr/>
        </p:nvSpPr>
        <p:spPr>
          <a:xfrm>
            <a:off x="5500694" y="5500702"/>
            <a:ext cx="2214578" cy="307777"/>
          </a:xfrm>
          <a:prstGeom prst="rect">
            <a:avLst/>
          </a:prstGeom>
          <a:noFill/>
        </p:spPr>
        <p:txBody>
          <a:bodyPr wrap="square" rtlCol="1">
            <a:spAutoFit/>
          </a:bodyPr>
          <a:lstStyle/>
          <a:p>
            <a:pPr algn="ctr"/>
            <a:r>
              <a:rPr lang="en-US" sz="1400" b="1" i="1" dirty="0" smtClean="0"/>
              <a:t>Snake Lady</a:t>
            </a:r>
            <a:endParaRPr lang="he-IL" sz="1400" b="1" dirty="0"/>
          </a:p>
        </p:txBody>
      </p:sp>
      <p:pic>
        <p:nvPicPr>
          <p:cNvPr id="30722" name="Picture 2" descr="http://www.olsenirwin.com/images/12253.jpg">
            <a:hlinkClick r:id="rId4"/>
          </p:cNvPr>
          <p:cNvPicPr>
            <a:picLocks noChangeAspect="1" noChangeArrowheads="1"/>
          </p:cNvPicPr>
          <p:nvPr/>
        </p:nvPicPr>
        <p:blipFill>
          <a:blip r:embed="rId5"/>
          <a:srcRect/>
          <a:stretch>
            <a:fillRect/>
          </a:stretch>
        </p:blipFill>
        <p:spPr bwMode="auto">
          <a:xfrm>
            <a:off x="642910" y="1285860"/>
            <a:ext cx="4152900" cy="4286250"/>
          </a:xfrm>
          <a:prstGeom prst="rect">
            <a:avLst/>
          </a:prstGeom>
          <a:noFill/>
          <a:ln>
            <a:solidFill>
              <a:schemeClr val="tx1"/>
            </a:solidFill>
          </a:ln>
        </p:spPr>
      </p:pic>
      <p:sp>
        <p:nvSpPr>
          <p:cNvPr id="10" name="מלבן 9"/>
          <p:cNvSpPr/>
          <p:nvPr/>
        </p:nvSpPr>
        <p:spPr>
          <a:xfrm>
            <a:off x="5929322" y="214290"/>
            <a:ext cx="4572000" cy="646331"/>
          </a:xfrm>
          <a:prstGeom prst="rect">
            <a:avLst/>
          </a:prstGeom>
        </p:spPr>
        <p:txBody>
          <a:bodyPr>
            <a:spAutoFit/>
          </a:bodyPr>
          <a:lstStyle/>
          <a:p>
            <a:pPr algn="ctr"/>
            <a:r>
              <a:rPr lang="en-US" i="1" dirty="0" smtClean="0">
                <a:solidFill>
                  <a:schemeClr val="bg1"/>
                </a:solidFill>
              </a:rPr>
              <a:t>Annual </a:t>
            </a:r>
            <a:endParaRPr lang="en-US" b="1" i="1" dirty="0" smtClean="0">
              <a:solidFill>
                <a:schemeClr val="bg1"/>
              </a:solidFill>
            </a:endParaRPr>
          </a:p>
          <a:p>
            <a:pPr algn="ctr"/>
            <a:r>
              <a:rPr lang="en-US" b="1" i="1" dirty="0" smtClean="0">
                <a:solidFill>
                  <a:schemeClr val="bg1"/>
                </a:solidFill>
              </a:rPr>
              <a:t>Fair 192</a:t>
            </a:r>
            <a:r>
              <a:rPr lang="en-US" i="1" dirty="0" smtClean="0">
                <a:solidFill>
                  <a:schemeClr val="bg1"/>
                </a:solidFill>
              </a:rPr>
              <a:t>2</a:t>
            </a:r>
          </a:p>
        </p:txBody>
      </p:sp>
      <p:sp>
        <p:nvSpPr>
          <p:cNvPr id="11" name="תרשים זרימה: השהיה 10"/>
          <p:cNvSpPr/>
          <p:nvPr/>
        </p:nvSpPr>
        <p:spPr>
          <a:xfrm>
            <a:off x="7643834" y="214290"/>
            <a:ext cx="1290638"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תמונה 6" descr="a--236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6627" name="Picture 2" descr="Max Beckmann. The Negro (Der Neger) from Annual Fair (Jahrmarkt). (1921, published 1922)"/>
          <p:cNvPicPr>
            <a:picLocks noChangeAspect="1" noChangeArrowheads="1"/>
          </p:cNvPicPr>
          <p:nvPr/>
        </p:nvPicPr>
        <p:blipFill>
          <a:blip r:embed="rId3"/>
          <a:srcRect r="170" b="124"/>
          <a:stretch>
            <a:fillRect/>
          </a:stretch>
        </p:blipFill>
        <p:spPr bwMode="auto">
          <a:xfrm>
            <a:off x="785812" y="851762"/>
            <a:ext cx="3000369" cy="4077426"/>
          </a:xfrm>
          <a:prstGeom prst="rect">
            <a:avLst/>
          </a:prstGeom>
          <a:noFill/>
          <a:ln w="9525">
            <a:solidFill>
              <a:schemeClr val="tx1"/>
            </a:solidFill>
            <a:miter lim="800000"/>
            <a:headEnd/>
            <a:tailEnd/>
          </a:ln>
        </p:spPr>
      </p:pic>
      <p:sp>
        <p:nvSpPr>
          <p:cNvPr id="26628" name="TextBox 2"/>
          <p:cNvSpPr txBox="1">
            <a:spLocks noChangeArrowheads="1"/>
          </p:cNvSpPr>
          <p:nvPr/>
        </p:nvSpPr>
        <p:spPr bwMode="auto">
          <a:xfrm>
            <a:off x="857250" y="5000625"/>
            <a:ext cx="2571750" cy="307975"/>
          </a:xfrm>
          <a:prstGeom prst="rect">
            <a:avLst/>
          </a:prstGeom>
          <a:noFill/>
          <a:ln w="9525">
            <a:noFill/>
            <a:miter lim="800000"/>
            <a:headEnd/>
            <a:tailEnd/>
          </a:ln>
        </p:spPr>
        <p:txBody>
          <a:bodyPr>
            <a:spAutoFit/>
          </a:bodyPr>
          <a:lstStyle/>
          <a:p>
            <a:pPr algn="ctr"/>
            <a:r>
              <a:rPr lang="en-US" sz="1400" b="1" i="1" dirty="0"/>
              <a:t>The Negro</a:t>
            </a:r>
            <a:endParaRPr lang="he-IL" sz="1400" b="1" dirty="0"/>
          </a:p>
        </p:txBody>
      </p:sp>
      <p:sp>
        <p:nvSpPr>
          <p:cNvPr id="26629" name="TextBox 4"/>
          <p:cNvSpPr txBox="1">
            <a:spLocks noChangeArrowheads="1"/>
          </p:cNvSpPr>
          <p:nvPr/>
        </p:nvSpPr>
        <p:spPr bwMode="auto">
          <a:xfrm>
            <a:off x="5072063" y="5572125"/>
            <a:ext cx="2357437" cy="307975"/>
          </a:xfrm>
          <a:prstGeom prst="rect">
            <a:avLst/>
          </a:prstGeom>
          <a:noFill/>
          <a:ln w="9525">
            <a:noFill/>
            <a:miter lim="800000"/>
            <a:headEnd/>
            <a:tailEnd/>
          </a:ln>
        </p:spPr>
        <p:txBody>
          <a:bodyPr>
            <a:spAutoFit/>
          </a:bodyPr>
          <a:lstStyle/>
          <a:p>
            <a:r>
              <a:rPr lang="en-US" sz="1400" b="1" i="1" dirty="0"/>
              <a:t>Merry-Go-Round</a:t>
            </a:r>
            <a:endParaRPr lang="he-IL" sz="1400" b="1" dirty="0"/>
          </a:p>
        </p:txBody>
      </p:sp>
      <p:pic>
        <p:nvPicPr>
          <p:cNvPr id="26630" name="Picture 7" descr="Max Beckmann, &quot;Merry-Go-Round,&quot; 1921 Courtesy Galerie St. Etienne: "/>
          <p:cNvPicPr>
            <a:picLocks noChangeAspect="1" noChangeArrowheads="1"/>
          </p:cNvPicPr>
          <p:nvPr/>
        </p:nvPicPr>
        <p:blipFill>
          <a:blip r:embed="rId4">
            <a:lum contrast="40000"/>
          </a:blip>
          <a:srcRect/>
          <a:stretch>
            <a:fillRect/>
          </a:stretch>
        </p:blipFill>
        <p:spPr bwMode="auto">
          <a:xfrm>
            <a:off x="4643438" y="1071563"/>
            <a:ext cx="3924300" cy="4381500"/>
          </a:xfrm>
          <a:prstGeom prst="rect">
            <a:avLst/>
          </a:prstGeom>
          <a:noFill/>
          <a:ln w="9525">
            <a:solidFill>
              <a:schemeClr val="tx1"/>
            </a:solidFill>
            <a:miter lim="800000"/>
            <a:headEnd/>
            <a:tailEnd/>
          </a:ln>
        </p:spPr>
      </p:pic>
      <p:sp>
        <p:nvSpPr>
          <p:cNvPr id="9" name="מלבן 8"/>
          <p:cNvSpPr/>
          <p:nvPr/>
        </p:nvSpPr>
        <p:spPr>
          <a:xfrm>
            <a:off x="6072198" y="214290"/>
            <a:ext cx="4143404" cy="646331"/>
          </a:xfrm>
          <a:prstGeom prst="rect">
            <a:avLst/>
          </a:prstGeom>
        </p:spPr>
        <p:txBody>
          <a:bodyPr wrap="square">
            <a:spAutoFit/>
          </a:bodyPr>
          <a:lstStyle/>
          <a:p>
            <a:pPr algn="ctr"/>
            <a:r>
              <a:rPr lang="en-US" i="1" dirty="0" smtClean="0"/>
              <a:t>Annual </a:t>
            </a:r>
          </a:p>
          <a:p>
            <a:pPr algn="ctr"/>
            <a:r>
              <a:rPr lang="en-US" i="1" dirty="0" smtClean="0"/>
              <a:t>Fair 1922</a:t>
            </a:r>
          </a:p>
        </p:txBody>
      </p:sp>
      <p:sp>
        <p:nvSpPr>
          <p:cNvPr id="10" name="תרשים זרימה: השהיה 9"/>
          <p:cNvSpPr/>
          <p:nvPr/>
        </p:nvSpPr>
        <p:spPr>
          <a:xfrm>
            <a:off x="7643834" y="214290"/>
            <a:ext cx="1290638"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תמונה 3" descr="gniza.2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5299" name="תמונה 1" descr="Museum-Berlin_Max-Beckmann_Berliner-Reise_Selbst_im_Hotel_5MB.jpg"/>
          <p:cNvPicPr>
            <a:picLocks noChangeAspect="1"/>
          </p:cNvPicPr>
          <p:nvPr/>
        </p:nvPicPr>
        <p:blipFill>
          <a:blip r:embed="rId3"/>
          <a:srcRect/>
          <a:stretch>
            <a:fillRect/>
          </a:stretch>
        </p:blipFill>
        <p:spPr bwMode="auto">
          <a:xfrm>
            <a:off x="428596" y="500042"/>
            <a:ext cx="4318230" cy="5990608"/>
          </a:xfrm>
          <a:prstGeom prst="rect">
            <a:avLst/>
          </a:prstGeom>
          <a:noFill/>
          <a:ln w="9525">
            <a:solidFill>
              <a:schemeClr val="tx1"/>
            </a:solidFill>
            <a:miter lim="800000"/>
            <a:headEnd/>
            <a:tailEnd/>
          </a:ln>
        </p:spPr>
      </p:pic>
      <p:sp>
        <p:nvSpPr>
          <p:cNvPr id="8" name="TextBox 7"/>
          <p:cNvSpPr txBox="1"/>
          <p:nvPr/>
        </p:nvSpPr>
        <p:spPr>
          <a:xfrm>
            <a:off x="4929190" y="2025908"/>
            <a:ext cx="3929090" cy="4832092"/>
          </a:xfrm>
          <a:prstGeom prst="rect">
            <a:avLst/>
          </a:prstGeom>
          <a:noFill/>
        </p:spPr>
        <p:txBody>
          <a:bodyPr wrap="square" rtlCol="1">
            <a:spAutoFit/>
          </a:bodyPr>
          <a:lstStyle/>
          <a:p>
            <a:pPr algn="l"/>
            <a:r>
              <a:rPr lang="en-US" sz="1400" b="1" i="1" dirty="0" smtClean="0">
                <a:solidFill>
                  <a:schemeClr val="bg1"/>
                </a:solidFill>
              </a:rPr>
              <a:t>As depicted in Max Beckmann's portfolio Berliner </a:t>
            </a:r>
            <a:r>
              <a:rPr lang="en-US" sz="1400" b="1" i="1" dirty="0" err="1" smtClean="0">
                <a:solidFill>
                  <a:schemeClr val="bg1"/>
                </a:solidFill>
              </a:rPr>
              <a:t>Reise</a:t>
            </a:r>
            <a:r>
              <a:rPr lang="en-US" sz="1400" b="1" i="1" dirty="0" smtClean="0">
                <a:solidFill>
                  <a:schemeClr val="bg1"/>
                </a:solidFill>
              </a:rPr>
              <a:t> 1922 (Trip to Berlin 1922), in the years just after revolutionary upheavals following Germany's defeat in World War I, Berlin is a city of disillusioned people quietly resigned to their fates. Neither politics nor sex can rouse any interest. The rich play cards, attend the theater, and while away the hours in boredom. The poor beg on the street, sleep in cramped quarters, and enjoy the momentary distractions of a dive bar. </a:t>
            </a:r>
          </a:p>
          <a:p>
            <a:pPr algn="l"/>
            <a:r>
              <a:rPr lang="en-US" sz="1400" b="1" i="1" dirty="0" smtClean="0">
                <a:solidFill>
                  <a:schemeClr val="bg1"/>
                </a:solidFill>
              </a:rPr>
              <a:t>In these prints, Beckmann chronicles the many sides of life in the capital of the new Republic. Emphasizing the claustrophobic and discordant, he compresses scenes in tight, window like frames that barely contain the figures that fill them. By contrast, he depicts himself alone in three self-portraits, as an outsider who observes but does not participate, arriving in the city with suitcase in hand, sitting in his hotel room, and, as a chimneysweep in the final print, surveying the city in the new dawn.</a:t>
            </a:r>
          </a:p>
          <a:p>
            <a:pPr algn="l"/>
            <a:endParaRPr lang="he-IL" sz="1400" b="1" i="1" dirty="0">
              <a:solidFill>
                <a:schemeClr val="bg1"/>
              </a:solidFill>
            </a:endParaRPr>
          </a:p>
        </p:txBody>
      </p:sp>
      <p:sp>
        <p:nvSpPr>
          <p:cNvPr id="9" name="מלבן 8"/>
          <p:cNvSpPr/>
          <p:nvPr/>
        </p:nvSpPr>
        <p:spPr>
          <a:xfrm>
            <a:off x="1500166" y="6550223"/>
            <a:ext cx="1996380" cy="307777"/>
          </a:xfrm>
          <a:prstGeom prst="rect">
            <a:avLst/>
          </a:prstGeom>
        </p:spPr>
        <p:txBody>
          <a:bodyPr wrap="none">
            <a:spAutoFit/>
          </a:bodyPr>
          <a:lstStyle/>
          <a:p>
            <a:pPr algn="ctr"/>
            <a:r>
              <a:rPr lang="en-US" sz="1400" b="1" i="1" dirty="0" smtClean="0">
                <a:solidFill>
                  <a:schemeClr val="bg1"/>
                </a:solidFill>
              </a:rPr>
              <a:t>Self-Portrait in the Hotel</a:t>
            </a:r>
            <a:endParaRPr lang="en-US" sz="1400" b="1" i="1" dirty="0">
              <a:solidFill>
                <a:schemeClr val="bg1"/>
              </a:solidFill>
            </a:endParaRPr>
          </a:p>
        </p:txBody>
      </p:sp>
      <p:sp>
        <p:nvSpPr>
          <p:cNvPr id="10" name="TextBox 9"/>
          <p:cNvSpPr txBox="1"/>
          <p:nvPr/>
        </p:nvSpPr>
        <p:spPr>
          <a:xfrm>
            <a:off x="5000628" y="1285860"/>
            <a:ext cx="3857652" cy="861774"/>
          </a:xfrm>
          <a:prstGeom prst="rect">
            <a:avLst/>
          </a:prstGeom>
          <a:noFill/>
        </p:spPr>
        <p:txBody>
          <a:bodyPr wrap="square" rtlCol="1">
            <a:spAutoFit/>
          </a:bodyPr>
          <a:lstStyle/>
          <a:p>
            <a:pPr algn="ctr"/>
            <a:r>
              <a:rPr lang="en-US" sz="1600" b="1" i="1" dirty="0" smtClean="0">
                <a:solidFill>
                  <a:schemeClr val="bg1"/>
                </a:solidFill>
              </a:rPr>
              <a:t>The Portfolio</a:t>
            </a:r>
          </a:p>
          <a:p>
            <a:pPr algn="ctr"/>
            <a:r>
              <a:rPr lang="en-US" sz="1600" b="1" i="1" dirty="0" smtClean="0">
                <a:solidFill>
                  <a:schemeClr val="bg1"/>
                </a:solidFill>
              </a:rPr>
              <a:t>Trip to Berlin 1922 (Berliner </a:t>
            </a:r>
            <a:r>
              <a:rPr lang="en-US" sz="1600" b="1" i="1" dirty="0" err="1" smtClean="0">
                <a:solidFill>
                  <a:schemeClr val="bg1"/>
                </a:solidFill>
              </a:rPr>
              <a:t>Reise</a:t>
            </a:r>
            <a:r>
              <a:rPr lang="en-US" sz="1600" b="1" i="1" dirty="0" smtClean="0">
                <a:solidFill>
                  <a:schemeClr val="bg1"/>
                </a:solidFill>
              </a:rPr>
              <a:t> 1922)</a:t>
            </a:r>
          </a:p>
          <a:p>
            <a:pPr algn="ctr"/>
            <a:endParaRPr lang="he-IL" sz="1600" b="1" i="1" dirty="0">
              <a:solidFill>
                <a:schemeClr val="bg1"/>
              </a:solidFill>
            </a:endParaRPr>
          </a:p>
        </p:txBody>
      </p:sp>
      <p:sp>
        <p:nvSpPr>
          <p:cNvPr id="11" name="מלבן 10"/>
          <p:cNvSpPr/>
          <p:nvPr/>
        </p:nvSpPr>
        <p:spPr>
          <a:xfrm>
            <a:off x="7429520" y="214290"/>
            <a:ext cx="1500198" cy="584775"/>
          </a:xfrm>
          <a:prstGeom prst="rect">
            <a:avLst/>
          </a:prstGeom>
        </p:spPr>
        <p:txBody>
          <a:bodyPr wrap="square">
            <a:spAutoFit/>
          </a:bodyPr>
          <a:lstStyle/>
          <a:p>
            <a:pPr algn="ctr"/>
            <a:r>
              <a:rPr lang="en-US" sz="1600" b="1" i="1" dirty="0" smtClean="0">
                <a:solidFill>
                  <a:schemeClr val="bg1"/>
                </a:solidFill>
              </a:rPr>
              <a:t>Trip to Berlin  1922</a:t>
            </a:r>
            <a:endParaRPr lang="he-IL" sz="1600" b="1" dirty="0">
              <a:solidFill>
                <a:schemeClr val="bg1"/>
              </a:solidFill>
            </a:endParaRPr>
          </a:p>
        </p:txBody>
      </p:sp>
      <p:sp>
        <p:nvSpPr>
          <p:cNvPr id="12" name="תרשים זרימה: השהיה 11"/>
          <p:cNvSpPr/>
          <p:nvPr/>
        </p:nvSpPr>
        <p:spPr>
          <a:xfrm>
            <a:off x="7572396" y="214290"/>
            <a:ext cx="1290638"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תמונה 4" descr="gniza.2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19" name="תמונה 3" descr="תמונה1.jpg"/>
          <p:cNvPicPr>
            <a:picLocks noChangeAspect="1"/>
          </p:cNvPicPr>
          <p:nvPr/>
        </p:nvPicPr>
        <p:blipFill>
          <a:blip r:embed="rId3">
            <a:lum contrast="30000"/>
          </a:blip>
          <a:srcRect t="1167" b="10046"/>
          <a:stretch>
            <a:fillRect/>
          </a:stretch>
        </p:blipFill>
        <p:spPr bwMode="auto">
          <a:xfrm>
            <a:off x="500063" y="714375"/>
            <a:ext cx="5010150" cy="5429250"/>
          </a:xfrm>
          <a:prstGeom prst="rect">
            <a:avLst/>
          </a:prstGeom>
          <a:noFill/>
          <a:ln w="9525">
            <a:solidFill>
              <a:schemeClr val="tx1"/>
            </a:solidFill>
            <a:miter lim="800000"/>
            <a:headEnd/>
            <a:tailEnd/>
          </a:ln>
        </p:spPr>
      </p:pic>
      <p:sp>
        <p:nvSpPr>
          <p:cNvPr id="9220" name="TextBox 4"/>
          <p:cNvSpPr txBox="1">
            <a:spLocks noChangeArrowheads="1"/>
          </p:cNvSpPr>
          <p:nvPr/>
        </p:nvSpPr>
        <p:spPr bwMode="auto">
          <a:xfrm>
            <a:off x="5572125" y="5500688"/>
            <a:ext cx="3071813" cy="738187"/>
          </a:xfrm>
          <a:prstGeom prst="rect">
            <a:avLst/>
          </a:prstGeom>
          <a:noFill/>
          <a:ln w="9525">
            <a:noFill/>
            <a:miter lim="800000"/>
            <a:headEnd/>
            <a:tailEnd/>
          </a:ln>
        </p:spPr>
        <p:txBody>
          <a:bodyPr>
            <a:spAutoFit/>
          </a:bodyPr>
          <a:lstStyle/>
          <a:p>
            <a:pPr algn="ctr"/>
            <a:r>
              <a:rPr lang="en-US" sz="1400" i="1">
                <a:solidFill>
                  <a:schemeClr val="bg1"/>
                </a:solidFill>
              </a:rPr>
              <a:t>The Departure of Orpheus </a:t>
            </a:r>
          </a:p>
          <a:p>
            <a:pPr algn="ctr"/>
            <a:r>
              <a:rPr lang="en-US" sz="1400" i="1">
                <a:solidFill>
                  <a:schemeClr val="bg1"/>
                </a:solidFill>
              </a:rPr>
              <a:t>1909</a:t>
            </a:r>
            <a:endParaRPr lang="en-US" sz="1400" i="1">
              <a:solidFill>
                <a:schemeClr val="bg1"/>
              </a:solidFill>
              <a:hlinkClick r:id="rId4"/>
            </a:endParaRPr>
          </a:p>
          <a:p>
            <a:endParaRPr lang="he-IL" sz="1400" i="1">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gniza.8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7586" name="Picture 2" descr="Max Beckmann, The Night, 1922. ">
            <a:hlinkClick r:id="rId3"/>
          </p:cNvPr>
          <p:cNvPicPr>
            <a:picLocks noChangeAspect="1" noChangeArrowheads="1"/>
          </p:cNvPicPr>
          <p:nvPr/>
        </p:nvPicPr>
        <p:blipFill>
          <a:blip r:embed="rId4"/>
          <a:srcRect/>
          <a:stretch>
            <a:fillRect/>
          </a:stretch>
        </p:blipFill>
        <p:spPr bwMode="auto">
          <a:xfrm>
            <a:off x="357188" y="285750"/>
            <a:ext cx="4500562" cy="6207125"/>
          </a:xfrm>
          <a:prstGeom prst="rect">
            <a:avLst/>
          </a:prstGeom>
          <a:noFill/>
          <a:ln w="9525">
            <a:solidFill>
              <a:schemeClr val="tx1"/>
            </a:solidFill>
            <a:miter lim="800000"/>
            <a:headEnd/>
            <a:tailEnd/>
          </a:ln>
        </p:spPr>
      </p:pic>
      <p:sp>
        <p:nvSpPr>
          <p:cNvPr id="5" name="TextBox 2"/>
          <p:cNvSpPr txBox="1">
            <a:spLocks noChangeArrowheads="1"/>
          </p:cNvSpPr>
          <p:nvPr/>
        </p:nvSpPr>
        <p:spPr bwMode="auto">
          <a:xfrm>
            <a:off x="4929190" y="6143644"/>
            <a:ext cx="1571625" cy="307777"/>
          </a:xfrm>
          <a:prstGeom prst="rect">
            <a:avLst/>
          </a:prstGeom>
          <a:noFill/>
          <a:ln w="9525">
            <a:noFill/>
            <a:miter lim="800000"/>
            <a:headEnd/>
            <a:tailEnd/>
          </a:ln>
        </p:spPr>
        <p:txBody>
          <a:bodyPr>
            <a:spAutoFit/>
          </a:bodyPr>
          <a:lstStyle/>
          <a:p>
            <a:pPr algn="ctr"/>
            <a:r>
              <a:rPr lang="en-US" sz="1400" b="1" i="1" dirty="0" smtClean="0"/>
              <a:t>Night</a:t>
            </a:r>
            <a:endParaRPr lang="he-IL" sz="1400" i="1" dirty="0"/>
          </a:p>
        </p:txBody>
      </p:sp>
      <p:sp>
        <p:nvSpPr>
          <p:cNvPr id="8" name="תרשים זרימה: השהיה 7"/>
          <p:cNvSpPr/>
          <p:nvPr/>
        </p:nvSpPr>
        <p:spPr>
          <a:xfrm>
            <a:off x="7643834" y="214290"/>
            <a:ext cx="1290638"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
        <p:nvSpPr>
          <p:cNvPr id="10" name="מלבן 9"/>
          <p:cNvSpPr/>
          <p:nvPr/>
        </p:nvSpPr>
        <p:spPr>
          <a:xfrm>
            <a:off x="7572396" y="214290"/>
            <a:ext cx="1428760" cy="584775"/>
          </a:xfrm>
          <a:prstGeom prst="rect">
            <a:avLst/>
          </a:prstGeom>
        </p:spPr>
        <p:txBody>
          <a:bodyPr wrap="square">
            <a:spAutoFit/>
          </a:bodyPr>
          <a:lstStyle/>
          <a:p>
            <a:pPr algn="ctr"/>
            <a:r>
              <a:rPr lang="en-US" sz="1600" b="1" i="1" dirty="0" smtClean="0"/>
              <a:t>Trip to Berlin  1922</a:t>
            </a:r>
            <a:endParaRPr lang="he-IL" sz="16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תמונה 4" descr="gniza.11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6323" name="תמונה 1" descr="cri_000000116463.jpg"/>
          <p:cNvPicPr>
            <a:picLocks noChangeAspect="1"/>
          </p:cNvPicPr>
          <p:nvPr/>
        </p:nvPicPr>
        <p:blipFill>
          <a:blip r:embed="rId3">
            <a:lum contrast="20000"/>
          </a:blip>
          <a:srcRect/>
          <a:stretch>
            <a:fillRect/>
          </a:stretch>
        </p:blipFill>
        <p:spPr bwMode="auto">
          <a:xfrm>
            <a:off x="571472" y="896302"/>
            <a:ext cx="4008342" cy="5104465"/>
          </a:xfrm>
          <a:prstGeom prst="rect">
            <a:avLst/>
          </a:prstGeom>
          <a:noFill/>
          <a:ln w="9525">
            <a:solidFill>
              <a:schemeClr val="tx1"/>
            </a:solidFill>
            <a:miter lim="800000"/>
            <a:headEnd/>
            <a:tailEnd/>
          </a:ln>
        </p:spPr>
      </p:pic>
      <p:sp>
        <p:nvSpPr>
          <p:cNvPr id="56325" name="TextBox 3"/>
          <p:cNvSpPr txBox="1">
            <a:spLocks noChangeArrowheads="1"/>
          </p:cNvSpPr>
          <p:nvPr/>
        </p:nvSpPr>
        <p:spPr bwMode="auto">
          <a:xfrm>
            <a:off x="428596" y="6215082"/>
            <a:ext cx="4286250" cy="307777"/>
          </a:xfrm>
          <a:prstGeom prst="rect">
            <a:avLst/>
          </a:prstGeom>
          <a:noFill/>
          <a:ln w="9525">
            <a:noFill/>
            <a:miter lim="800000"/>
            <a:headEnd/>
            <a:tailEnd/>
          </a:ln>
        </p:spPr>
        <p:txBody>
          <a:bodyPr>
            <a:spAutoFit/>
          </a:bodyPr>
          <a:lstStyle/>
          <a:p>
            <a:pPr algn="ctr"/>
            <a:r>
              <a:rPr lang="en-US" sz="1400" b="1" i="1" dirty="0"/>
              <a:t>The Disillusioned </a:t>
            </a:r>
            <a:r>
              <a:rPr lang="en-US" sz="1400" b="1" i="1" dirty="0" smtClean="0"/>
              <a:t>I</a:t>
            </a:r>
            <a:endParaRPr lang="he-IL" sz="1400" b="1" i="1" dirty="0"/>
          </a:p>
        </p:txBody>
      </p:sp>
      <p:sp>
        <p:nvSpPr>
          <p:cNvPr id="9" name="TextBox 3"/>
          <p:cNvSpPr txBox="1">
            <a:spLocks noChangeArrowheads="1"/>
          </p:cNvSpPr>
          <p:nvPr/>
        </p:nvSpPr>
        <p:spPr bwMode="auto">
          <a:xfrm>
            <a:off x="4500562" y="5857892"/>
            <a:ext cx="4286250" cy="307777"/>
          </a:xfrm>
          <a:prstGeom prst="rect">
            <a:avLst/>
          </a:prstGeom>
          <a:noFill/>
          <a:ln w="9525">
            <a:noFill/>
            <a:miter lim="800000"/>
            <a:headEnd/>
            <a:tailEnd/>
          </a:ln>
        </p:spPr>
        <p:txBody>
          <a:bodyPr wrap="square">
            <a:spAutoFit/>
          </a:bodyPr>
          <a:lstStyle/>
          <a:p>
            <a:pPr algn="ctr"/>
            <a:r>
              <a:rPr lang="en-US" sz="1400" b="1" i="1" dirty="0"/>
              <a:t>The Disillusioned </a:t>
            </a:r>
            <a:r>
              <a:rPr lang="en-US" sz="1400" b="1" i="1" dirty="0" smtClean="0"/>
              <a:t>II</a:t>
            </a:r>
            <a:endParaRPr lang="he-IL" sz="1400" b="1" i="1" dirty="0"/>
          </a:p>
        </p:txBody>
      </p:sp>
      <p:pic>
        <p:nvPicPr>
          <p:cNvPr id="15362" name="Picture 2" descr="Max Beckmann. The Disillusioned II (Die Enttäuschten II) from the portfolio Trip to Berlin 1922 (Berliner Reise 1922). 1922"/>
          <p:cNvPicPr>
            <a:picLocks noChangeAspect="1" noChangeArrowheads="1"/>
          </p:cNvPicPr>
          <p:nvPr/>
        </p:nvPicPr>
        <p:blipFill>
          <a:blip r:embed="rId4">
            <a:clrChange>
              <a:clrFrom>
                <a:srgbClr val="FAFFF8"/>
              </a:clrFrom>
              <a:clrTo>
                <a:srgbClr val="FAFFF8">
                  <a:alpha val="0"/>
                </a:srgbClr>
              </a:clrTo>
            </a:clrChange>
            <a:lum contrast="10000"/>
          </a:blip>
          <a:srcRect r="-42" b="-129"/>
          <a:stretch>
            <a:fillRect/>
          </a:stretch>
        </p:blipFill>
        <p:spPr bwMode="auto">
          <a:xfrm>
            <a:off x="5000628" y="1643050"/>
            <a:ext cx="3143272" cy="4071966"/>
          </a:xfrm>
          <a:prstGeom prst="rect">
            <a:avLst/>
          </a:prstGeom>
          <a:noFill/>
        </p:spPr>
      </p:pic>
      <p:sp>
        <p:nvSpPr>
          <p:cNvPr id="10" name="מלבן 9"/>
          <p:cNvSpPr/>
          <p:nvPr/>
        </p:nvSpPr>
        <p:spPr>
          <a:xfrm>
            <a:off x="7429520" y="214290"/>
            <a:ext cx="1500198" cy="584775"/>
          </a:xfrm>
          <a:prstGeom prst="rect">
            <a:avLst/>
          </a:prstGeom>
        </p:spPr>
        <p:txBody>
          <a:bodyPr wrap="square">
            <a:spAutoFit/>
          </a:bodyPr>
          <a:lstStyle/>
          <a:p>
            <a:pPr algn="ctr"/>
            <a:r>
              <a:rPr lang="en-US" sz="1600" b="1" i="1" dirty="0" smtClean="0">
                <a:solidFill>
                  <a:schemeClr val="bg1"/>
                </a:solidFill>
              </a:rPr>
              <a:t>Trip to Berlin  1922</a:t>
            </a:r>
            <a:endParaRPr lang="he-IL" sz="1600" b="1" dirty="0">
              <a:solidFill>
                <a:schemeClr val="bg1"/>
              </a:solidFill>
            </a:endParaRPr>
          </a:p>
        </p:txBody>
      </p:sp>
      <p:sp>
        <p:nvSpPr>
          <p:cNvPr id="11" name="תרשים זרימה: השהיה 10"/>
          <p:cNvSpPr/>
          <p:nvPr/>
        </p:nvSpPr>
        <p:spPr>
          <a:xfrm>
            <a:off x="7572396" y="214290"/>
            <a:ext cx="1362076"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3חלום.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785918" y="6000768"/>
            <a:ext cx="2357454" cy="307777"/>
          </a:xfrm>
          <a:prstGeom prst="rect">
            <a:avLst/>
          </a:prstGeom>
          <a:noFill/>
        </p:spPr>
        <p:txBody>
          <a:bodyPr wrap="square" rtlCol="1">
            <a:spAutoFit/>
          </a:bodyPr>
          <a:lstStyle/>
          <a:p>
            <a:pPr algn="ctr"/>
            <a:r>
              <a:rPr lang="en-US" sz="1400" b="1" i="1" dirty="0" smtClean="0"/>
              <a:t>The Theater Lobby</a:t>
            </a:r>
            <a:endParaRPr lang="he-IL" sz="1400" b="1" dirty="0"/>
          </a:p>
        </p:txBody>
      </p:sp>
      <p:pic>
        <p:nvPicPr>
          <p:cNvPr id="23554" name="Picture 2" descr="Max Beckmann. The Theater Lobby (Das Theaterfoyer) from Trip to Berlin 1922 (Berliner Reise 1922). 1922"/>
          <p:cNvPicPr>
            <a:picLocks noChangeAspect="1" noChangeArrowheads="1"/>
          </p:cNvPicPr>
          <p:nvPr/>
        </p:nvPicPr>
        <p:blipFill>
          <a:blip r:embed="rId3">
            <a:lum contrast="10000"/>
          </a:blip>
          <a:srcRect/>
          <a:stretch>
            <a:fillRect/>
          </a:stretch>
        </p:blipFill>
        <p:spPr bwMode="auto">
          <a:xfrm>
            <a:off x="1071538" y="857232"/>
            <a:ext cx="3857652" cy="4909740"/>
          </a:xfrm>
          <a:prstGeom prst="rect">
            <a:avLst/>
          </a:prstGeom>
          <a:noFill/>
          <a:ln>
            <a:solidFill>
              <a:schemeClr val="tx1"/>
            </a:solidFill>
          </a:ln>
        </p:spPr>
      </p:pic>
      <p:sp>
        <p:nvSpPr>
          <p:cNvPr id="6" name="תרשים זרימה: השהיה 5"/>
          <p:cNvSpPr/>
          <p:nvPr/>
        </p:nvSpPr>
        <p:spPr>
          <a:xfrm>
            <a:off x="7643834" y="214290"/>
            <a:ext cx="1290638" cy="61264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
        <p:nvSpPr>
          <p:cNvPr id="9" name="מלבן 8"/>
          <p:cNvSpPr/>
          <p:nvPr/>
        </p:nvSpPr>
        <p:spPr>
          <a:xfrm>
            <a:off x="7572396" y="214290"/>
            <a:ext cx="1357322" cy="584775"/>
          </a:xfrm>
          <a:prstGeom prst="rect">
            <a:avLst/>
          </a:prstGeom>
        </p:spPr>
        <p:txBody>
          <a:bodyPr wrap="square">
            <a:spAutoFit/>
          </a:bodyPr>
          <a:lstStyle/>
          <a:p>
            <a:pPr algn="ctr"/>
            <a:r>
              <a:rPr lang="en-US" sz="1600" b="1" i="1" dirty="0" smtClean="0"/>
              <a:t>Trip to Berlin  1922</a:t>
            </a:r>
            <a:endParaRPr lang="he-IL" sz="16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תמונה 4" descr="gniza.2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6" name="Picture 2" descr="Max Beckmann, &lt;i&gt;Nude Dance&lt;/i&gt;, from the &quot;Berlin Travels&quot; Cycle (1922)"/>
          <p:cNvPicPr>
            <a:picLocks noChangeAspect="1" noChangeArrowheads="1"/>
          </p:cNvPicPr>
          <p:nvPr/>
        </p:nvPicPr>
        <p:blipFill>
          <a:blip r:embed="rId3"/>
          <a:srcRect/>
          <a:stretch>
            <a:fillRect/>
          </a:stretch>
        </p:blipFill>
        <p:spPr bwMode="auto">
          <a:xfrm>
            <a:off x="285720" y="285728"/>
            <a:ext cx="4905376" cy="6296025"/>
          </a:xfrm>
          <a:prstGeom prst="rect">
            <a:avLst/>
          </a:prstGeom>
          <a:noFill/>
        </p:spPr>
      </p:pic>
      <p:sp>
        <p:nvSpPr>
          <p:cNvPr id="9" name="TextBox 8"/>
          <p:cNvSpPr txBox="1"/>
          <p:nvPr/>
        </p:nvSpPr>
        <p:spPr>
          <a:xfrm>
            <a:off x="5357818" y="6000768"/>
            <a:ext cx="1285884" cy="369332"/>
          </a:xfrm>
          <a:prstGeom prst="rect">
            <a:avLst/>
          </a:prstGeom>
          <a:noFill/>
        </p:spPr>
        <p:txBody>
          <a:bodyPr wrap="square" rtlCol="1">
            <a:spAutoFit/>
          </a:bodyPr>
          <a:lstStyle/>
          <a:p>
            <a:pPr algn="ctr"/>
            <a:r>
              <a:rPr lang="en-US" b="1" i="1" dirty="0" smtClean="0">
                <a:solidFill>
                  <a:schemeClr val="bg2"/>
                </a:solidFill>
              </a:rPr>
              <a:t>Striptease</a:t>
            </a:r>
            <a:endParaRPr lang="he-IL" b="1" dirty="0">
              <a:solidFill>
                <a:schemeClr val="bg2"/>
              </a:solidFill>
            </a:endParaRPr>
          </a:p>
        </p:txBody>
      </p:sp>
      <p:sp>
        <p:nvSpPr>
          <p:cNvPr id="6" name="מלבן 5"/>
          <p:cNvSpPr/>
          <p:nvPr/>
        </p:nvSpPr>
        <p:spPr>
          <a:xfrm>
            <a:off x="7429520" y="214290"/>
            <a:ext cx="1500198" cy="584775"/>
          </a:xfrm>
          <a:prstGeom prst="rect">
            <a:avLst/>
          </a:prstGeom>
        </p:spPr>
        <p:txBody>
          <a:bodyPr wrap="square">
            <a:spAutoFit/>
          </a:bodyPr>
          <a:lstStyle/>
          <a:p>
            <a:pPr algn="ctr"/>
            <a:r>
              <a:rPr lang="en-US" sz="1600" b="1" i="1" dirty="0" smtClean="0">
                <a:solidFill>
                  <a:schemeClr val="bg1"/>
                </a:solidFill>
              </a:rPr>
              <a:t>Trip to Berlin  1922</a:t>
            </a:r>
            <a:endParaRPr lang="he-IL" sz="1600" b="1" dirty="0">
              <a:solidFill>
                <a:schemeClr val="bg1"/>
              </a:solidFill>
            </a:endParaRPr>
          </a:p>
        </p:txBody>
      </p:sp>
      <p:sp>
        <p:nvSpPr>
          <p:cNvPr id="8" name="תרשים זרימה: השהיה 7"/>
          <p:cNvSpPr/>
          <p:nvPr/>
        </p:nvSpPr>
        <p:spPr>
          <a:xfrm>
            <a:off x="7572396" y="214290"/>
            <a:ext cx="1290638" cy="61264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24חלום.jpg"/>
          <p:cNvPicPr>
            <a:picLocks noChangeAspect="1"/>
          </p:cNvPicPr>
          <p:nvPr/>
        </p:nvPicPr>
        <p:blipFill>
          <a:blip r:embed="rId2"/>
          <a:stretch>
            <a:fillRect/>
          </a:stretch>
        </p:blipFill>
        <p:spPr>
          <a:xfrm>
            <a:off x="0" y="0"/>
            <a:ext cx="9144000" cy="6858000"/>
          </a:xfrm>
          <a:prstGeom prst="rect">
            <a:avLst/>
          </a:prstGeom>
        </p:spPr>
      </p:pic>
      <p:pic>
        <p:nvPicPr>
          <p:cNvPr id="20482" name="Picture 2" descr="Max Beckmann. Tavern (Kaschemme) from Trip to Berlin 1922 (Berliner Reise 1922). 1922"/>
          <p:cNvPicPr>
            <a:picLocks noChangeAspect="1" noChangeArrowheads="1"/>
          </p:cNvPicPr>
          <p:nvPr/>
        </p:nvPicPr>
        <p:blipFill>
          <a:blip r:embed="rId3">
            <a:lum contrast="20000"/>
          </a:blip>
          <a:srcRect/>
          <a:stretch>
            <a:fillRect/>
          </a:stretch>
        </p:blipFill>
        <p:spPr bwMode="auto">
          <a:xfrm>
            <a:off x="785786" y="1214422"/>
            <a:ext cx="4015494" cy="5049425"/>
          </a:xfrm>
          <a:prstGeom prst="rect">
            <a:avLst/>
          </a:prstGeom>
          <a:noFill/>
          <a:ln>
            <a:solidFill>
              <a:schemeClr val="tx1"/>
            </a:solidFill>
          </a:ln>
        </p:spPr>
      </p:pic>
      <p:sp>
        <p:nvSpPr>
          <p:cNvPr id="5" name="TextBox 4"/>
          <p:cNvSpPr txBox="1"/>
          <p:nvPr/>
        </p:nvSpPr>
        <p:spPr>
          <a:xfrm>
            <a:off x="500034" y="6286520"/>
            <a:ext cx="4572032" cy="307777"/>
          </a:xfrm>
          <a:prstGeom prst="rect">
            <a:avLst/>
          </a:prstGeom>
          <a:noFill/>
        </p:spPr>
        <p:txBody>
          <a:bodyPr wrap="square" rtlCol="1">
            <a:spAutoFit/>
          </a:bodyPr>
          <a:lstStyle/>
          <a:p>
            <a:pPr algn="ctr"/>
            <a:r>
              <a:rPr lang="en-US" sz="1400" b="1" i="1" dirty="0" smtClean="0"/>
              <a:t>Tavern</a:t>
            </a:r>
            <a:endParaRPr lang="he-IL" sz="1400" b="1" dirty="0"/>
          </a:p>
        </p:txBody>
      </p:sp>
      <p:sp>
        <p:nvSpPr>
          <p:cNvPr id="7" name="תרשים זרימה: השהיה 6"/>
          <p:cNvSpPr/>
          <p:nvPr/>
        </p:nvSpPr>
        <p:spPr>
          <a:xfrm>
            <a:off x="7500958" y="214290"/>
            <a:ext cx="1433514" cy="642942"/>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i="1" dirty="0">
              <a:solidFill>
                <a:schemeClr val="tx1"/>
              </a:solidFill>
            </a:endParaRPr>
          </a:p>
        </p:txBody>
      </p:sp>
      <p:sp>
        <p:nvSpPr>
          <p:cNvPr id="9" name="מלבן 8"/>
          <p:cNvSpPr/>
          <p:nvPr/>
        </p:nvSpPr>
        <p:spPr>
          <a:xfrm>
            <a:off x="7155250" y="214290"/>
            <a:ext cx="1988750" cy="646331"/>
          </a:xfrm>
          <a:prstGeom prst="rect">
            <a:avLst/>
          </a:prstGeom>
        </p:spPr>
        <p:txBody>
          <a:bodyPr wrap="square">
            <a:spAutoFit/>
          </a:bodyPr>
          <a:lstStyle/>
          <a:p>
            <a:pPr algn="ctr"/>
            <a:r>
              <a:rPr lang="en-US" b="1" i="1" dirty="0" smtClean="0"/>
              <a:t>Trip to Berlin </a:t>
            </a:r>
          </a:p>
          <a:p>
            <a:pPr algn="ctr"/>
            <a:r>
              <a:rPr lang="en-US" b="1" i="1" dirty="0" smtClean="0"/>
              <a:t> 1922</a:t>
            </a:r>
            <a:endParaRPr lang="he-IL"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14חלום.jpg"/>
          <p:cNvPicPr>
            <a:picLocks noChangeAspect="1"/>
          </p:cNvPicPr>
          <p:nvPr/>
        </p:nvPicPr>
        <p:blipFill>
          <a:blip r:embed="rId2"/>
          <a:stretch>
            <a:fillRect/>
          </a:stretch>
        </p:blipFill>
        <p:spPr>
          <a:xfrm rot="10800000">
            <a:off x="0" y="0"/>
            <a:ext cx="9144000" cy="6858000"/>
          </a:xfrm>
          <a:prstGeom prst="rect">
            <a:avLst/>
          </a:prstGeom>
        </p:spPr>
      </p:pic>
      <p:sp>
        <p:nvSpPr>
          <p:cNvPr id="69635" name="TextBox 3"/>
          <p:cNvSpPr txBox="1">
            <a:spLocks noChangeArrowheads="1"/>
          </p:cNvSpPr>
          <p:nvPr/>
        </p:nvSpPr>
        <p:spPr bwMode="auto">
          <a:xfrm>
            <a:off x="4786314" y="5286388"/>
            <a:ext cx="2786063" cy="307975"/>
          </a:xfrm>
          <a:prstGeom prst="rect">
            <a:avLst/>
          </a:prstGeom>
          <a:noFill/>
          <a:ln w="9525">
            <a:noFill/>
            <a:miter lim="800000"/>
            <a:headEnd/>
            <a:tailEnd/>
          </a:ln>
        </p:spPr>
        <p:txBody>
          <a:bodyPr>
            <a:spAutoFit/>
          </a:bodyPr>
          <a:lstStyle/>
          <a:p>
            <a:pPr algn="ctr"/>
            <a:r>
              <a:rPr lang="en-US" sz="1400" b="1" i="1" dirty="0"/>
              <a:t>The Morgue 1922</a:t>
            </a:r>
            <a:endParaRPr lang="he-IL" sz="1400" b="1" i="1" dirty="0"/>
          </a:p>
        </p:txBody>
      </p:sp>
      <p:pic>
        <p:nvPicPr>
          <p:cNvPr id="19458" name="Picture 2" descr="http://www.moma.org/german_expressionism/images/themes/death/09.jpg">
            <a:hlinkClick r:id="rId3"/>
          </p:cNvPr>
          <p:cNvPicPr>
            <a:picLocks noChangeAspect="1" noChangeArrowheads="1"/>
          </p:cNvPicPr>
          <p:nvPr/>
        </p:nvPicPr>
        <p:blipFill>
          <a:blip r:embed="rId4"/>
          <a:srcRect b="94"/>
          <a:stretch>
            <a:fillRect/>
          </a:stretch>
        </p:blipFill>
        <p:spPr bwMode="auto">
          <a:xfrm>
            <a:off x="3786182" y="1571612"/>
            <a:ext cx="4552950" cy="3643338"/>
          </a:xfrm>
          <a:prstGeom prst="rect">
            <a:avLst/>
          </a:prstGeom>
          <a:noFill/>
          <a:ln>
            <a:solidFill>
              <a:schemeClr val="tx1"/>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gniz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9875" name="Picture 3" descr="17-Beckmann_GroupPortraitEdenBar"/>
          <p:cNvPicPr>
            <a:picLocks noChangeAspect="1" noChangeArrowheads="1"/>
          </p:cNvPicPr>
          <p:nvPr/>
        </p:nvPicPr>
        <p:blipFill>
          <a:blip r:embed="rId3">
            <a:lum contrast="20000"/>
          </a:blip>
          <a:srcRect/>
          <a:stretch>
            <a:fillRect/>
          </a:stretch>
        </p:blipFill>
        <p:spPr bwMode="auto">
          <a:xfrm>
            <a:off x="3819525" y="1028700"/>
            <a:ext cx="4743450" cy="4819650"/>
          </a:xfrm>
          <a:prstGeom prst="rect">
            <a:avLst/>
          </a:prstGeom>
          <a:noFill/>
          <a:ln w="38100">
            <a:solidFill>
              <a:schemeClr val="bg1"/>
            </a:solidFill>
            <a:miter lim="800000"/>
            <a:headEnd/>
            <a:tailEnd/>
          </a:ln>
        </p:spPr>
      </p:pic>
      <p:sp>
        <p:nvSpPr>
          <p:cNvPr id="79876" name="Text Box 4"/>
          <p:cNvSpPr txBox="1">
            <a:spLocks noChangeArrowheads="1"/>
          </p:cNvSpPr>
          <p:nvPr/>
        </p:nvSpPr>
        <p:spPr bwMode="auto">
          <a:xfrm>
            <a:off x="3000375" y="6000750"/>
            <a:ext cx="6372225" cy="369888"/>
          </a:xfrm>
          <a:prstGeom prst="rect">
            <a:avLst/>
          </a:prstGeom>
          <a:noFill/>
          <a:ln w="9525">
            <a:noFill/>
            <a:miter lim="800000"/>
            <a:headEnd/>
            <a:tailEnd/>
          </a:ln>
        </p:spPr>
        <p:txBody>
          <a:bodyPr>
            <a:spAutoFit/>
          </a:bodyPr>
          <a:lstStyle/>
          <a:p>
            <a:pPr algn="ctr" rtl="0">
              <a:spcBef>
                <a:spcPct val="50000"/>
              </a:spcBef>
            </a:pPr>
            <a:r>
              <a:rPr lang="en-US" sz="1800" i="1">
                <a:solidFill>
                  <a:srgbClr val="4D4D4D"/>
                </a:solidFill>
              </a:rPr>
              <a:t>Group Portrait, Eden Bar</a:t>
            </a:r>
            <a:r>
              <a:rPr lang="he-IL" sz="1800" i="1">
                <a:solidFill>
                  <a:srgbClr val="4D4D4D"/>
                </a:solidFill>
              </a:rPr>
              <a:t>1923, </a:t>
            </a:r>
            <a:r>
              <a:rPr lang="en-US" sz="1800" i="1">
                <a:solidFill>
                  <a:srgbClr val="4D4D4D"/>
                </a:solidFill>
              </a:rPr>
              <a:t> Woodcut</a:t>
            </a:r>
            <a:r>
              <a:rPr lang="he-IL" sz="1800" b="0"/>
              <a:t>  </a:t>
            </a:r>
            <a:endParaRPr lang="en-US" sz="1800" b="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13חלום.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571472" y="6072206"/>
            <a:ext cx="3357586" cy="307777"/>
          </a:xfrm>
          <a:prstGeom prst="rect">
            <a:avLst/>
          </a:prstGeom>
          <a:noFill/>
        </p:spPr>
        <p:txBody>
          <a:bodyPr wrap="square" rtlCol="1">
            <a:spAutoFit/>
          </a:bodyPr>
          <a:lstStyle/>
          <a:p>
            <a:pPr algn="ctr"/>
            <a:r>
              <a:rPr lang="he-IL" sz="1400" b="1" i="1" dirty="0" smtClean="0"/>
              <a:t> 1924 </a:t>
            </a:r>
            <a:r>
              <a:rPr lang="en-US" sz="1400" b="1" i="1" dirty="0" smtClean="0"/>
              <a:t>Plate from </a:t>
            </a:r>
            <a:r>
              <a:rPr lang="en-US" sz="1400" b="1" i="1" dirty="0" err="1" smtClean="0"/>
              <a:t>Ebbi</a:t>
            </a:r>
            <a:endParaRPr lang="he-IL" sz="1400" b="1" i="1" dirty="0"/>
          </a:p>
        </p:txBody>
      </p:sp>
      <p:sp>
        <p:nvSpPr>
          <p:cNvPr id="4" name="TextBox 3"/>
          <p:cNvSpPr txBox="1"/>
          <p:nvPr/>
        </p:nvSpPr>
        <p:spPr>
          <a:xfrm>
            <a:off x="4500562" y="500042"/>
            <a:ext cx="4429156" cy="6124754"/>
          </a:xfrm>
          <a:prstGeom prst="rect">
            <a:avLst/>
          </a:prstGeom>
          <a:noFill/>
        </p:spPr>
        <p:txBody>
          <a:bodyPr wrap="square" rtlCol="1">
            <a:spAutoFit/>
          </a:bodyPr>
          <a:lstStyle/>
          <a:p>
            <a:pPr algn="l"/>
            <a:r>
              <a:rPr lang="en-US" sz="1400" b="1" i="1" dirty="0" smtClean="0"/>
              <a:t>In six penetrating </a:t>
            </a:r>
            <a:r>
              <a:rPr lang="en-US" sz="1400" b="1" i="1" dirty="0" err="1" smtClean="0"/>
              <a:t>drypoints</a:t>
            </a:r>
            <a:r>
              <a:rPr lang="en-US" sz="1400" b="1" i="1" dirty="0" smtClean="0"/>
              <a:t>, Beckmann drew out the conflicting emotions underlying his first play, </a:t>
            </a:r>
            <a:r>
              <a:rPr lang="en-US" sz="1600" b="1" i="1" dirty="0" err="1" smtClean="0"/>
              <a:t>Ebbi</a:t>
            </a:r>
            <a:r>
              <a:rPr lang="en-US" sz="1400" b="1" i="1" dirty="0" smtClean="0"/>
              <a:t>, which he described as a "modern Hamlet." The sharply rendered comedic scenes and absurdist hallucinations express his simultaneous disdain and desire for the comforts of middle-class life. </a:t>
            </a:r>
          </a:p>
          <a:p>
            <a:pPr algn="l"/>
            <a:r>
              <a:rPr lang="en-US" sz="1400" b="1" i="1" dirty="0" smtClean="0"/>
              <a:t>Bored and restless, </a:t>
            </a:r>
            <a:r>
              <a:rPr lang="en-US" sz="1400" b="1" i="1" dirty="0" err="1" smtClean="0"/>
              <a:t>Eberhard</a:t>
            </a:r>
            <a:r>
              <a:rPr lang="en-US" sz="1400" b="1" i="1" dirty="0" smtClean="0"/>
              <a:t> </a:t>
            </a:r>
            <a:r>
              <a:rPr lang="en-US" sz="1400" b="1" i="1" dirty="0" err="1" smtClean="0"/>
              <a:t>Kautsch</a:t>
            </a:r>
            <a:r>
              <a:rPr lang="en-US" sz="1400" b="1" i="1" dirty="0" smtClean="0"/>
              <a:t> (</a:t>
            </a:r>
            <a:r>
              <a:rPr lang="en-US" sz="1400" b="1" i="1" dirty="0" err="1" smtClean="0"/>
              <a:t>Ebbi</a:t>
            </a:r>
            <a:r>
              <a:rPr lang="en-US" sz="1400" b="1" i="1" dirty="0" smtClean="0"/>
              <a:t>) yearns to become a poet and lead a life unencumbered by his dull family, the daily drudgery of office work, and hemorrhoids. Johanna </a:t>
            </a:r>
            <a:r>
              <a:rPr lang="en-US" sz="1400" b="1" i="1" dirty="0" err="1" smtClean="0"/>
              <a:t>Löffel</a:t>
            </a:r>
            <a:r>
              <a:rPr lang="en-US" sz="1400" b="1" i="1" dirty="0" smtClean="0"/>
              <a:t>, a seductive young painter, spirits him away to a cheap brothel, where his impotence mirrors his inability to overcome conventional morality. There they meet a thug recently released from jail, </a:t>
            </a:r>
            <a:r>
              <a:rPr lang="en-US" sz="1400" b="1" i="1" dirty="0" err="1" smtClean="0"/>
              <a:t>Jakob</a:t>
            </a:r>
            <a:r>
              <a:rPr lang="en-US" sz="1400" b="1" i="1" dirty="0" smtClean="0"/>
              <a:t> </a:t>
            </a:r>
            <a:r>
              <a:rPr lang="en-US" sz="1400" b="1" i="1" dirty="0" err="1" smtClean="0"/>
              <a:t>Nipsel</a:t>
            </a:r>
            <a:r>
              <a:rPr lang="en-US" sz="1400" b="1" i="1" dirty="0" smtClean="0"/>
              <a:t>, whom Beckmann modeled on himself in the illustrations. A wild night of cocaine-induced hallucinations follows. The trio then breaks into the apartment of </a:t>
            </a:r>
            <a:r>
              <a:rPr lang="en-US" sz="1400" b="1" i="1" dirty="0" err="1" smtClean="0"/>
              <a:t>Ebbi's</a:t>
            </a:r>
            <a:r>
              <a:rPr lang="en-US" sz="1400" b="1" i="1" dirty="0" smtClean="0"/>
              <a:t> nouveau-riche friends. Realizing he cannot stomach robbery and murder, </a:t>
            </a:r>
            <a:r>
              <a:rPr lang="en-US" sz="1400" b="1" i="1" dirty="0" err="1" smtClean="0"/>
              <a:t>Ebbi</a:t>
            </a:r>
            <a:r>
              <a:rPr lang="en-US" sz="1400" b="1" i="1" dirty="0" smtClean="0"/>
              <a:t> saves the doorman from </a:t>
            </a:r>
            <a:r>
              <a:rPr lang="en-US" sz="1400" b="1" i="1" dirty="0" err="1" smtClean="0"/>
              <a:t>Nipsel's</a:t>
            </a:r>
            <a:r>
              <a:rPr lang="en-US" sz="1400" b="1" i="1" dirty="0" smtClean="0"/>
              <a:t> violence and returns, a hero, to bourgeois life.</a:t>
            </a:r>
          </a:p>
          <a:p>
            <a:pPr algn="l"/>
            <a:r>
              <a:rPr lang="en-US" sz="1400" b="1" i="1" dirty="0" smtClean="0"/>
              <a:t>In addition to </a:t>
            </a:r>
            <a:r>
              <a:rPr lang="en-US" sz="1400" b="1" i="1" dirty="0" err="1" smtClean="0"/>
              <a:t>Ebbi</a:t>
            </a:r>
            <a:r>
              <a:rPr lang="en-US" sz="1400" b="1" i="1" dirty="0" smtClean="0"/>
              <a:t>, Beckmann wrote two other plays, neither of which was a theatrical success. </a:t>
            </a:r>
            <a:r>
              <a:rPr lang="en-US" sz="1400" b="1" i="1" dirty="0" err="1" smtClean="0"/>
              <a:t>Ebbi</a:t>
            </a:r>
            <a:r>
              <a:rPr lang="en-US" sz="1400" b="1" i="1" dirty="0" smtClean="0"/>
              <a:t> itself was not performed until 1980. After Beckmann's frequent publisher </a:t>
            </a:r>
            <a:r>
              <a:rPr lang="en-US" sz="1400" b="1" i="1" dirty="0" err="1" smtClean="0"/>
              <a:t>Reinhard</a:t>
            </a:r>
            <a:r>
              <a:rPr lang="en-US" sz="1400" b="1" i="1" dirty="0" smtClean="0"/>
              <a:t> Piper declined to publish the play, Otto </a:t>
            </a:r>
            <a:r>
              <a:rPr lang="en-US" sz="1400" b="1" i="1" dirty="0" err="1" smtClean="0"/>
              <a:t>Nirenstein</a:t>
            </a:r>
            <a:r>
              <a:rPr lang="en-US" sz="1400" b="1" i="1" dirty="0" smtClean="0"/>
              <a:t> agreed to issue a small edition of thirty-three copies through his Johannes-</a:t>
            </a:r>
            <a:r>
              <a:rPr lang="en-US" sz="1400" b="1" i="1" dirty="0" err="1" smtClean="0"/>
              <a:t>Presse</a:t>
            </a:r>
            <a:r>
              <a:rPr lang="en-US" sz="1400" b="1" i="1" dirty="0" smtClean="0"/>
              <a:t> in 1924, and commissioned the illustrations from the artist.</a:t>
            </a:r>
          </a:p>
          <a:p>
            <a:pPr algn="l"/>
            <a:endParaRPr lang="he-IL" sz="1400" b="1" i="1" dirty="0"/>
          </a:p>
        </p:txBody>
      </p:sp>
      <p:sp>
        <p:nvSpPr>
          <p:cNvPr id="6" name="TextBox 5"/>
          <p:cNvSpPr txBox="1"/>
          <p:nvPr/>
        </p:nvSpPr>
        <p:spPr>
          <a:xfrm>
            <a:off x="571472" y="571480"/>
            <a:ext cx="3571900" cy="369332"/>
          </a:xfrm>
          <a:prstGeom prst="rect">
            <a:avLst/>
          </a:prstGeom>
          <a:noFill/>
        </p:spPr>
        <p:txBody>
          <a:bodyPr wrap="square" rtlCol="1">
            <a:spAutoFit/>
          </a:bodyPr>
          <a:lstStyle/>
          <a:p>
            <a:pPr algn="ctr"/>
            <a:r>
              <a:rPr lang="en-US" b="1" i="1" dirty="0" err="1" smtClean="0"/>
              <a:t>Ebbi</a:t>
            </a:r>
            <a:endParaRPr lang="he-IL" dirty="0"/>
          </a:p>
        </p:txBody>
      </p:sp>
      <p:pic>
        <p:nvPicPr>
          <p:cNvPr id="17410" name="Picture 2" descr="http://www.wmchambersfineart.com/images/Beckmann/Beckmann%20Ebbi.JPG">
            <a:hlinkClick r:id="rId3"/>
          </p:cNvPr>
          <p:cNvPicPr>
            <a:picLocks noChangeAspect="1" noChangeArrowheads="1"/>
          </p:cNvPicPr>
          <p:nvPr/>
        </p:nvPicPr>
        <p:blipFill>
          <a:blip r:embed="rId4">
            <a:lum contrast="40000"/>
          </a:blip>
          <a:srcRect/>
          <a:stretch>
            <a:fillRect/>
          </a:stretch>
        </p:blipFill>
        <p:spPr bwMode="auto">
          <a:xfrm>
            <a:off x="785786" y="1428736"/>
            <a:ext cx="3086100" cy="4286250"/>
          </a:xfrm>
          <a:prstGeom prst="rect">
            <a:avLst/>
          </a:prstGeom>
          <a:noFill/>
          <a:ln>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24חלום.jpg"/>
          <p:cNvPicPr>
            <a:picLocks noChangeAspect="1"/>
          </p:cNvPicPr>
          <p:nvPr/>
        </p:nvPicPr>
        <p:blipFill>
          <a:blip r:embed="rId2"/>
          <a:stretch>
            <a:fillRect/>
          </a:stretch>
        </p:blipFill>
        <p:spPr>
          <a:xfrm>
            <a:off x="0" y="0"/>
            <a:ext cx="9144000" cy="6858000"/>
          </a:xfrm>
          <a:prstGeom prst="rect">
            <a:avLst/>
          </a:prstGeom>
        </p:spPr>
      </p:pic>
      <p:pic>
        <p:nvPicPr>
          <p:cNvPr id="94210" name="Picture 2" descr="Max Beckmann. Second Illustration for Scene 5 (plate facing page 64) from Der Mensch ist kein Haustier (Man Is Not a Domestic Animal). 1937"/>
          <p:cNvPicPr>
            <a:picLocks noChangeAspect="1" noChangeArrowheads="1"/>
          </p:cNvPicPr>
          <p:nvPr/>
        </p:nvPicPr>
        <p:blipFill>
          <a:blip r:embed="rId3"/>
          <a:srcRect/>
          <a:stretch>
            <a:fillRect/>
          </a:stretch>
        </p:blipFill>
        <p:spPr bwMode="auto">
          <a:xfrm>
            <a:off x="5357818" y="785794"/>
            <a:ext cx="3146673" cy="5286412"/>
          </a:xfrm>
          <a:prstGeom prst="rect">
            <a:avLst/>
          </a:prstGeom>
          <a:noFill/>
          <a:ln>
            <a:solidFill>
              <a:schemeClr val="tx1"/>
            </a:solidFill>
          </a:ln>
        </p:spPr>
      </p:pic>
      <p:sp>
        <p:nvSpPr>
          <p:cNvPr id="3" name="TextBox 2"/>
          <p:cNvSpPr txBox="1"/>
          <p:nvPr/>
        </p:nvSpPr>
        <p:spPr>
          <a:xfrm>
            <a:off x="5286380" y="6119336"/>
            <a:ext cx="3571900" cy="523220"/>
          </a:xfrm>
          <a:prstGeom prst="rect">
            <a:avLst/>
          </a:prstGeom>
          <a:noFill/>
        </p:spPr>
        <p:txBody>
          <a:bodyPr wrap="square" rtlCol="1">
            <a:spAutoFit/>
          </a:bodyPr>
          <a:lstStyle/>
          <a:p>
            <a:pPr algn="ctr"/>
            <a:r>
              <a:rPr lang="en-US" sz="1400" i="1" dirty="0" smtClean="0"/>
              <a:t>Second Illustration for Scene 5 </a:t>
            </a:r>
          </a:p>
          <a:p>
            <a:pPr algn="ctr"/>
            <a:r>
              <a:rPr lang="en-US" sz="1400" i="1" dirty="0" smtClean="0"/>
              <a:t>From Man Is Not a Domestic Animal</a:t>
            </a:r>
            <a:endParaRPr lang="he-IL" sz="1400" i="1" dirty="0"/>
          </a:p>
        </p:txBody>
      </p:sp>
      <p:sp>
        <p:nvSpPr>
          <p:cNvPr id="4" name="TextBox 3"/>
          <p:cNvSpPr txBox="1"/>
          <p:nvPr/>
        </p:nvSpPr>
        <p:spPr>
          <a:xfrm>
            <a:off x="357158" y="928670"/>
            <a:ext cx="4643470" cy="5262979"/>
          </a:xfrm>
          <a:prstGeom prst="rect">
            <a:avLst/>
          </a:prstGeom>
          <a:noFill/>
        </p:spPr>
        <p:txBody>
          <a:bodyPr wrap="square" rtlCol="1">
            <a:spAutoFit/>
          </a:bodyPr>
          <a:lstStyle/>
          <a:p>
            <a:pPr algn="l"/>
            <a:r>
              <a:rPr lang="en-US" sz="1400" b="1" i="1" dirty="0" smtClean="0"/>
              <a:t>In Stephan </a:t>
            </a:r>
            <a:r>
              <a:rPr lang="en-US" sz="1400" b="1" i="1" dirty="0" err="1" smtClean="0"/>
              <a:t>Lackner's</a:t>
            </a:r>
            <a:r>
              <a:rPr lang="en-US" sz="1400" b="1" i="1" dirty="0" smtClean="0"/>
              <a:t> play </a:t>
            </a:r>
            <a:r>
              <a:rPr lang="en-US" sz="1400" b="1" i="1" dirty="0" err="1" smtClean="0"/>
              <a:t>Der</a:t>
            </a:r>
            <a:r>
              <a:rPr lang="en-US" sz="1400" b="1" i="1" dirty="0" smtClean="0"/>
              <a:t> </a:t>
            </a:r>
            <a:r>
              <a:rPr lang="en-US" sz="1400" b="1" i="1" dirty="0" err="1" smtClean="0"/>
              <a:t>Mensch</a:t>
            </a:r>
            <a:r>
              <a:rPr lang="en-US" sz="1400" b="1" i="1" dirty="0" smtClean="0"/>
              <a:t> </a:t>
            </a:r>
            <a:r>
              <a:rPr lang="en-US" sz="1400" b="1" i="1" dirty="0" err="1" smtClean="0"/>
              <a:t>ist</a:t>
            </a:r>
            <a:r>
              <a:rPr lang="en-US" sz="1400" b="1" i="1" dirty="0" smtClean="0"/>
              <a:t> </a:t>
            </a:r>
            <a:r>
              <a:rPr lang="en-US" sz="1400" b="1" i="1" dirty="0" err="1" smtClean="0"/>
              <a:t>kein</a:t>
            </a:r>
            <a:r>
              <a:rPr lang="en-US" sz="1400" b="1" i="1" dirty="0" smtClean="0"/>
              <a:t> </a:t>
            </a:r>
            <a:r>
              <a:rPr lang="en-US" sz="1400" b="1" i="1" dirty="0" err="1" smtClean="0"/>
              <a:t>Haustier</a:t>
            </a:r>
            <a:r>
              <a:rPr lang="en-US" sz="1400" b="1" i="1" dirty="0" smtClean="0"/>
              <a:t> (Man is not a domestic animal), a violent revolution has unleashed uncontrollable forces in an unnamed land. Felix Faber, logical and heartless, heads the overthrow; his henchman, Peter </a:t>
            </a:r>
            <a:r>
              <a:rPr lang="en-US" sz="1400" b="1" i="1" dirty="0" err="1" smtClean="0"/>
              <a:t>Giel</a:t>
            </a:r>
            <a:r>
              <a:rPr lang="en-US" sz="1400" b="1" i="1" dirty="0" smtClean="0"/>
              <a:t>, betrays him out of love for Duchess Louise. The story follows these three main characters, whose lives remain intertwined as they make their way through the new world. </a:t>
            </a:r>
          </a:p>
          <a:p>
            <a:pPr algn="l"/>
            <a:r>
              <a:rPr lang="en-US" sz="1400" b="1" i="1" dirty="0" smtClean="0"/>
              <a:t>In 1936 </a:t>
            </a:r>
            <a:r>
              <a:rPr lang="en-US" sz="1400" b="1" i="1" dirty="0" err="1" smtClean="0"/>
              <a:t>Lackner</a:t>
            </a:r>
            <a:r>
              <a:rPr lang="en-US" sz="1400" b="1" i="1" dirty="0" smtClean="0"/>
              <a:t>, then living in exile in Paris, commissioned Beckmann to illustrate his play. At the time, the playwright described himself as "Beckmann's student in a different medium," and stated that Beckmann's art and vision of the world as a theater were the inspiration for the play's main characters. Beckmann, upon reading the finished draft, marveled at the similarities of their ideas. The artist completed the seven lithographs, his first since 1923, shortly after fleeing Nazi Germany in summer 1937. He visited </a:t>
            </a:r>
            <a:r>
              <a:rPr lang="en-US" sz="1400" b="1" i="1" dirty="0" err="1" smtClean="0"/>
              <a:t>Lackner</a:t>
            </a:r>
            <a:r>
              <a:rPr lang="en-US" sz="1400" b="1" i="1" dirty="0" smtClean="0"/>
              <a:t> in Paris, where he signed the prints—an activity that he said reminded him "of better days"—in September. The book was published later that fall. Beckmann's illustrations, in which he gave </a:t>
            </a:r>
            <a:r>
              <a:rPr lang="en-US" sz="1400" b="1" i="1" dirty="0" err="1" smtClean="0"/>
              <a:t>Giel</a:t>
            </a:r>
            <a:r>
              <a:rPr lang="en-US" sz="1400" b="1" i="1" dirty="0" smtClean="0"/>
              <a:t> his own features, focus on the human responses to the upheaval, showing emotional scenes of love, intoxication, and destruction</a:t>
            </a:r>
          </a:p>
          <a:p>
            <a:pPr algn="l"/>
            <a:endParaRPr lang="he-IL" sz="1400" b="1" i="1" dirty="0"/>
          </a:p>
        </p:txBody>
      </p:sp>
      <p:sp>
        <p:nvSpPr>
          <p:cNvPr id="6" name="TextBox 5"/>
          <p:cNvSpPr txBox="1"/>
          <p:nvPr/>
        </p:nvSpPr>
        <p:spPr>
          <a:xfrm>
            <a:off x="428596" y="428604"/>
            <a:ext cx="4572032" cy="338554"/>
          </a:xfrm>
          <a:prstGeom prst="rect">
            <a:avLst/>
          </a:prstGeom>
          <a:noFill/>
        </p:spPr>
        <p:txBody>
          <a:bodyPr wrap="square" rtlCol="1">
            <a:spAutoFit/>
          </a:bodyPr>
          <a:lstStyle/>
          <a:p>
            <a:pPr algn="ctr"/>
            <a:r>
              <a:rPr lang="en-US" sz="1600" b="1" i="1" dirty="0" smtClean="0"/>
              <a:t>Man is not a domestic animal</a:t>
            </a:r>
            <a:endParaRPr lang="he-IL"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14חלום.jpg"/>
          <p:cNvPicPr>
            <a:picLocks noChangeAspect="1"/>
          </p:cNvPicPr>
          <p:nvPr/>
        </p:nvPicPr>
        <p:blipFill>
          <a:blip r:embed="rId2">
            <a:duotone>
              <a:prstClr val="black"/>
              <a:srgbClr val="D9C3A5">
                <a:tint val="50000"/>
                <a:satMod val="180000"/>
              </a:srgbClr>
            </a:duotone>
          </a:blip>
          <a:stretch>
            <a:fillRect/>
          </a:stretch>
        </p:blipFill>
        <p:spPr>
          <a:xfrm rot="10800000">
            <a:off x="0" y="0"/>
            <a:ext cx="9144000" cy="6858000"/>
          </a:xfrm>
          <a:prstGeom prst="rect">
            <a:avLst/>
          </a:prstGeom>
        </p:spPr>
      </p:pic>
      <p:pic>
        <p:nvPicPr>
          <p:cNvPr id="95234" name="Picture 2" descr="Max Beckmann. Illustration for Scene 10 (plate facing page 110) from Der Mensch ist kein Haustier (Man Is Not a Domestic Animal). 1937"/>
          <p:cNvPicPr>
            <a:picLocks noChangeAspect="1" noChangeArrowheads="1"/>
          </p:cNvPicPr>
          <p:nvPr/>
        </p:nvPicPr>
        <p:blipFill>
          <a:blip r:embed="rId3"/>
          <a:srcRect/>
          <a:stretch>
            <a:fillRect/>
          </a:stretch>
        </p:blipFill>
        <p:spPr bwMode="auto">
          <a:xfrm>
            <a:off x="5357818" y="642918"/>
            <a:ext cx="3203483" cy="5214974"/>
          </a:xfrm>
          <a:prstGeom prst="rect">
            <a:avLst/>
          </a:prstGeom>
          <a:noFill/>
          <a:ln>
            <a:solidFill>
              <a:schemeClr val="tx1"/>
            </a:solidFill>
          </a:ln>
        </p:spPr>
      </p:pic>
      <p:sp>
        <p:nvSpPr>
          <p:cNvPr id="6" name="TextBox 5"/>
          <p:cNvSpPr txBox="1"/>
          <p:nvPr/>
        </p:nvSpPr>
        <p:spPr>
          <a:xfrm>
            <a:off x="5143504" y="6000768"/>
            <a:ext cx="3571900" cy="523220"/>
          </a:xfrm>
          <a:prstGeom prst="rect">
            <a:avLst/>
          </a:prstGeom>
          <a:noFill/>
        </p:spPr>
        <p:txBody>
          <a:bodyPr wrap="square" rtlCol="1">
            <a:spAutoFit/>
          </a:bodyPr>
          <a:lstStyle/>
          <a:p>
            <a:pPr algn="ctr"/>
            <a:r>
              <a:rPr lang="en-US" sz="1400" b="1" i="1" dirty="0" smtClean="0"/>
              <a:t>Second Illustration for Scene 10 </a:t>
            </a:r>
          </a:p>
          <a:p>
            <a:pPr algn="ctr"/>
            <a:r>
              <a:rPr lang="en-US" sz="1400" b="1" i="1" dirty="0" smtClean="0"/>
              <a:t>From Man Is Not a Domestic Animal</a:t>
            </a:r>
            <a:endParaRPr lang="he-IL" sz="14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8" descr="a-225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TextBox 1"/>
          <p:cNvSpPr txBox="1">
            <a:spLocks noChangeArrowheads="1"/>
          </p:cNvSpPr>
          <p:nvPr/>
        </p:nvSpPr>
        <p:spPr bwMode="auto">
          <a:xfrm>
            <a:off x="142875" y="214313"/>
            <a:ext cx="8643938" cy="2708434"/>
          </a:xfrm>
          <a:prstGeom prst="rect">
            <a:avLst/>
          </a:prstGeom>
          <a:noFill/>
          <a:ln w="9525">
            <a:noFill/>
            <a:miter lim="800000"/>
            <a:headEnd/>
            <a:tailEnd/>
          </a:ln>
        </p:spPr>
        <p:txBody>
          <a:bodyPr>
            <a:spAutoFit/>
          </a:bodyPr>
          <a:lstStyle/>
          <a:p>
            <a:pPr algn="ctr"/>
            <a:r>
              <a:rPr lang="en-US" sz="1600" b="1" i="1" dirty="0" smtClean="0"/>
              <a:t>Testament  </a:t>
            </a:r>
            <a:r>
              <a:rPr lang="en-US" sz="1600" b="1" i="1" dirty="0"/>
              <a:t>1911</a:t>
            </a:r>
            <a:r>
              <a:rPr lang="he-IL" sz="1400" i="1" dirty="0"/>
              <a:t> </a:t>
            </a:r>
            <a:r>
              <a:rPr lang="en-US" sz="1400" i="1" dirty="0"/>
              <a:t> </a:t>
            </a:r>
            <a:r>
              <a:rPr lang="en-US" sz="1600" b="1" i="1" dirty="0"/>
              <a:t>Six Lithographs to the New</a:t>
            </a:r>
            <a:endParaRPr lang="en-US" sz="1400" b="1" i="1" dirty="0"/>
          </a:p>
          <a:p>
            <a:pPr algn="l"/>
            <a:r>
              <a:rPr lang="en-US" sz="1400" i="1" dirty="0"/>
              <a:t>Max Beckmann examines </a:t>
            </a:r>
            <a:r>
              <a:rPr lang="en-US" sz="1400" i="1" dirty="0" err="1"/>
              <a:t>Jesus's</a:t>
            </a:r>
            <a:r>
              <a:rPr lang="en-US" sz="1400" i="1" dirty="0"/>
              <a:t> human qualities—his inner strength and charisma, his humility and forgiveness, and ultimately his suffering—in this, his first print portfolio. Beckmann manipulates space, light, shadow, and the narrative sequence in order to heighten expressiveness, all formal techniques he would further develop in later prints and paintings. </a:t>
            </a:r>
          </a:p>
          <a:p>
            <a:pPr algn="l"/>
            <a:r>
              <a:rPr lang="en-US" sz="1400" i="1" dirty="0"/>
              <a:t>The series begins with an image of Jesus alone in the desert, steeling himself for the forty-day journey and its attendant trials; although kneeling, he fills almost the entire height of the page. Beckmann then shows </a:t>
            </a:r>
            <a:r>
              <a:rPr lang="en-US" sz="1400" i="1" dirty="0" err="1"/>
              <a:t>Jesus's</a:t>
            </a:r>
            <a:r>
              <a:rPr lang="en-US" sz="1400" i="1" dirty="0"/>
              <a:t> baptism, his defense of a sinner, the Sermon on the Mount, and the Last Supper. In all of these prints, Beckmann places Jesus at the center of the composition. In the final print, however, he shifts the focus away from Jesus and onto the soldiers who crucified him. With their job complete, they while away time with a game of dice. Their mundane boredom contrasts sharply with the anguish Jesus is experiencing only a few feet away.</a:t>
            </a:r>
          </a:p>
          <a:p>
            <a:pPr algn="l"/>
            <a:endParaRPr lang="he-IL" sz="1400" dirty="0"/>
          </a:p>
        </p:txBody>
      </p:sp>
      <p:pic>
        <p:nvPicPr>
          <p:cNvPr id="13316" name="Picture 2" descr="Max Beckmann. Six Lithographs to the New Testament (Sechs Lithographien zum Neuen Testament ). (1911)"/>
          <p:cNvPicPr>
            <a:picLocks noChangeAspect="1" noChangeArrowheads="1"/>
          </p:cNvPicPr>
          <p:nvPr/>
        </p:nvPicPr>
        <p:blipFill>
          <a:blip r:embed="rId3">
            <a:lum contrast="40000"/>
          </a:blip>
          <a:srcRect r="-215"/>
          <a:stretch>
            <a:fillRect/>
          </a:stretch>
        </p:blipFill>
        <p:spPr bwMode="auto">
          <a:xfrm>
            <a:off x="447675" y="3214688"/>
            <a:ext cx="2338388" cy="2714625"/>
          </a:xfrm>
          <a:prstGeom prst="rect">
            <a:avLst/>
          </a:prstGeom>
          <a:noFill/>
          <a:ln w="9525">
            <a:solidFill>
              <a:schemeClr val="tx1"/>
            </a:solidFill>
            <a:miter lim="800000"/>
            <a:headEnd/>
            <a:tailEnd/>
          </a:ln>
        </p:spPr>
      </p:pic>
      <p:sp>
        <p:nvSpPr>
          <p:cNvPr id="13317" name="TextBox 8"/>
          <p:cNvSpPr txBox="1">
            <a:spLocks noChangeArrowheads="1"/>
          </p:cNvSpPr>
          <p:nvPr/>
        </p:nvSpPr>
        <p:spPr bwMode="auto">
          <a:xfrm>
            <a:off x="428625" y="6072188"/>
            <a:ext cx="2214563" cy="307975"/>
          </a:xfrm>
          <a:prstGeom prst="rect">
            <a:avLst/>
          </a:prstGeom>
          <a:noFill/>
          <a:ln w="9525">
            <a:noFill/>
            <a:miter lim="800000"/>
            <a:headEnd/>
            <a:tailEnd/>
          </a:ln>
        </p:spPr>
        <p:txBody>
          <a:bodyPr>
            <a:spAutoFit/>
          </a:bodyPr>
          <a:lstStyle/>
          <a:p>
            <a:pPr algn="ctr"/>
            <a:r>
              <a:rPr lang="en-US" sz="1400" i="1"/>
              <a:t>Christ in the Desert </a:t>
            </a:r>
            <a:endParaRPr lang="he-IL" sz="1400" i="1"/>
          </a:p>
        </p:txBody>
      </p:sp>
      <p:pic>
        <p:nvPicPr>
          <p:cNvPr id="13318" name="Picture 2" descr="Max Beckmann. The Baptism of Christ (Taufe Christi) from Six Lithographs to the New Testament (Sechs Lithographien zum Neuen Testament). (1911)"/>
          <p:cNvPicPr>
            <a:picLocks noChangeAspect="1" noChangeArrowheads="1"/>
          </p:cNvPicPr>
          <p:nvPr/>
        </p:nvPicPr>
        <p:blipFill>
          <a:blip r:embed="rId4">
            <a:lum contrast="40000"/>
          </a:blip>
          <a:srcRect r="200"/>
          <a:stretch>
            <a:fillRect/>
          </a:stretch>
        </p:blipFill>
        <p:spPr bwMode="auto">
          <a:xfrm>
            <a:off x="3214688" y="3214688"/>
            <a:ext cx="2357437" cy="2714625"/>
          </a:xfrm>
          <a:prstGeom prst="rect">
            <a:avLst/>
          </a:prstGeom>
          <a:noFill/>
          <a:ln w="9525">
            <a:solidFill>
              <a:schemeClr val="tx1"/>
            </a:solidFill>
            <a:miter lim="800000"/>
            <a:headEnd/>
            <a:tailEnd/>
          </a:ln>
        </p:spPr>
      </p:pic>
      <p:sp>
        <p:nvSpPr>
          <p:cNvPr id="13319" name="TextBox 8"/>
          <p:cNvSpPr txBox="1">
            <a:spLocks noChangeArrowheads="1"/>
          </p:cNvSpPr>
          <p:nvPr/>
        </p:nvSpPr>
        <p:spPr bwMode="auto">
          <a:xfrm>
            <a:off x="3214688" y="6072188"/>
            <a:ext cx="2357437" cy="307975"/>
          </a:xfrm>
          <a:prstGeom prst="rect">
            <a:avLst/>
          </a:prstGeom>
          <a:noFill/>
          <a:ln w="9525">
            <a:noFill/>
            <a:miter lim="800000"/>
            <a:headEnd/>
            <a:tailEnd/>
          </a:ln>
        </p:spPr>
        <p:txBody>
          <a:bodyPr>
            <a:spAutoFit/>
          </a:bodyPr>
          <a:lstStyle/>
          <a:p>
            <a:pPr algn="ctr"/>
            <a:r>
              <a:rPr lang="en-US" sz="1400" i="1"/>
              <a:t>The Baptism of Christ </a:t>
            </a:r>
            <a:endParaRPr lang="he-IL" sz="1400"/>
          </a:p>
        </p:txBody>
      </p:sp>
      <p:pic>
        <p:nvPicPr>
          <p:cNvPr id="13320" name="Picture 6" descr="Max Beckmann. Christ and the Sinner (Christus und die Sünderin) from Six Lithographs to the New Testament (Sechs Lithographien zum Neuen Testament). (1911)"/>
          <p:cNvPicPr>
            <a:picLocks noChangeAspect="1" noChangeArrowheads="1"/>
          </p:cNvPicPr>
          <p:nvPr/>
        </p:nvPicPr>
        <p:blipFill>
          <a:blip r:embed="rId5">
            <a:lum contrast="40000"/>
          </a:blip>
          <a:srcRect r="187" b="-1"/>
          <a:stretch>
            <a:fillRect/>
          </a:stretch>
        </p:blipFill>
        <p:spPr bwMode="auto">
          <a:xfrm>
            <a:off x="6000750" y="3214688"/>
            <a:ext cx="2500313" cy="2714625"/>
          </a:xfrm>
          <a:prstGeom prst="rect">
            <a:avLst/>
          </a:prstGeom>
          <a:noFill/>
          <a:ln w="9525">
            <a:solidFill>
              <a:schemeClr val="tx1"/>
            </a:solidFill>
            <a:miter lim="800000"/>
            <a:headEnd/>
            <a:tailEnd/>
          </a:ln>
        </p:spPr>
      </p:pic>
      <p:sp>
        <p:nvSpPr>
          <p:cNvPr id="13321" name="TextBox 10"/>
          <p:cNvSpPr txBox="1">
            <a:spLocks noChangeArrowheads="1"/>
          </p:cNvSpPr>
          <p:nvPr/>
        </p:nvSpPr>
        <p:spPr bwMode="auto">
          <a:xfrm>
            <a:off x="6000750" y="6072188"/>
            <a:ext cx="2571750" cy="307975"/>
          </a:xfrm>
          <a:prstGeom prst="rect">
            <a:avLst/>
          </a:prstGeom>
          <a:noFill/>
          <a:ln w="9525">
            <a:noFill/>
            <a:miter lim="800000"/>
            <a:headEnd/>
            <a:tailEnd/>
          </a:ln>
        </p:spPr>
        <p:txBody>
          <a:bodyPr>
            <a:spAutoFit/>
          </a:bodyPr>
          <a:lstStyle/>
          <a:p>
            <a:pPr algn="ctr"/>
            <a:r>
              <a:rPr lang="en-US" sz="1400" i="1"/>
              <a:t>Christ and the Sinner</a:t>
            </a:r>
            <a:endParaRPr lang="he-IL"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3חלום.jpg"/>
          <p:cNvPicPr>
            <a:picLocks noChangeAspect="1"/>
          </p:cNvPicPr>
          <p:nvPr/>
        </p:nvPicPr>
        <p:blipFill>
          <a:blip r:embed="rId2"/>
          <a:stretch>
            <a:fillRect/>
          </a:stretch>
        </p:blipFill>
        <p:spPr>
          <a:xfrm>
            <a:off x="0" y="0"/>
            <a:ext cx="9144000" cy="6858000"/>
          </a:xfrm>
          <a:prstGeom prst="rect">
            <a:avLst/>
          </a:prstGeom>
        </p:spPr>
      </p:pic>
      <p:pic>
        <p:nvPicPr>
          <p:cNvPr id="96258" name="Picture 2" descr="Max Beckmann. Woman Reading (Lesende Frau). October 13, 1945"/>
          <p:cNvPicPr>
            <a:picLocks noChangeAspect="1" noChangeArrowheads="1"/>
          </p:cNvPicPr>
          <p:nvPr/>
        </p:nvPicPr>
        <p:blipFill>
          <a:blip r:embed="rId3"/>
          <a:srcRect r="-50" b="-43"/>
          <a:stretch>
            <a:fillRect/>
          </a:stretch>
        </p:blipFill>
        <p:spPr bwMode="auto">
          <a:xfrm>
            <a:off x="1571604" y="1428736"/>
            <a:ext cx="6072230" cy="4214842"/>
          </a:xfrm>
          <a:prstGeom prst="rect">
            <a:avLst/>
          </a:prstGeom>
          <a:noFill/>
          <a:ln>
            <a:solidFill>
              <a:schemeClr val="tx1"/>
            </a:solidFill>
          </a:ln>
        </p:spPr>
      </p:pic>
      <p:sp>
        <p:nvSpPr>
          <p:cNvPr id="3" name="TextBox 2"/>
          <p:cNvSpPr txBox="1"/>
          <p:nvPr/>
        </p:nvSpPr>
        <p:spPr>
          <a:xfrm>
            <a:off x="3000364" y="5786454"/>
            <a:ext cx="3286148" cy="307777"/>
          </a:xfrm>
          <a:prstGeom prst="rect">
            <a:avLst/>
          </a:prstGeom>
          <a:noFill/>
        </p:spPr>
        <p:txBody>
          <a:bodyPr wrap="square" rtlCol="1">
            <a:spAutoFit/>
          </a:bodyPr>
          <a:lstStyle/>
          <a:p>
            <a:pPr algn="ctr"/>
            <a:r>
              <a:rPr lang="en-US" sz="1400" b="1" i="1" dirty="0" smtClean="0"/>
              <a:t>Woman Reading  1945</a:t>
            </a:r>
            <a:endParaRPr lang="he-IL" sz="14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9חלום.jpg"/>
          <p:cNvPicPr>
            <a:picLocks noChangeAspect="1"/>
          </p:cNvPicPr>
          <p:nvPr/>
        </p:nvPicPr>
        <p:blipFill>
          <a:blip r:embed="rId2"/>
          <a:stretch>
            <a:fillRect/>
          </a:stretch>
        </p:blipFill>
        <p:spPr>
          <a:xfrm>
            <a:off x="0" y="0"/>
            <a:ext cx="9144000" cy="6858000"/>
          </a:xfrm>
          <a:prstGeom prst="rect">
            <a:avLst/>
          </a:prstGeom>
        </p:spPr>
      </p:pic>
      <p:pic>
        <p:nvPicPr>
          <p:cNvPr id="122882" name="Picture 3" descr="C:\Users\win7\Desktop\בעבודה 2016\בקמן צילומים\IMG_6530.JPG"/>
          <p:cNvPicPr>
            <a:picLocks noChangeAspect="1" noChangeArrowheads="1"/>
          </p:cNvPicPr>
          <p:nvPr/>
        </p:nvPicPr>
        <p:blipFill>
          <a:blip r:embed="rId3">
            <a:lum bright="20000"/>
          </a:blip>
          <a:srcRect/>
          <a:stretch>
            <a:fillRect/>
          </a:stretch>
        </p:blipFill>
        <p:spPr bwMode="auto">
          <a:xfrm>
            <a:off x="4572000" y="1000108"/>
            <a:ext cx="3984624" cy="4870405"/>
          </a:xfrm>
          <a:prstGeom prst="rect">
            <a:avLst/>
          </a:prstGeom>
          <a:noFill/>
          <a:ln w="9525">
            <a:solidFill>
              <a:schemeClr val="tx1"/>
            </a:solidFill>
            <a:miter lim="800000"/>
            <a:headEnd/>
            <a:tailEnd/>
          </a:ln>
        </p:spPr>
      </p:pic>
      <p:sp>
        <p:nvSpPr>
          <p:cNvPr id="122883" name="TextBox 3"/>
          <p:cNvSpPr txBox="1">
            <a:spLocks noChangeArrowheads="1"/>
          </p:cNvSpPr>
          <p:nvPr/>
        </p:nvSpPr>
        <p:spPr bwMode="auto">
          <a:xfrm>
            <a:off x="5072066" y="6000768"/>
            <a:ext cx="3000375" cy="523875"/>
          </a:xfrm>
          <a:prstGeom prst="rect">
            <a:avLst/>
          </a:prstGeom>
          <a:noFill/>
          <a:ln w="9525">
            <a:noFill/>
            <a:miter lim="800000"/>
            <a:headEnd/>
            <a:tailEnd/>
          </a:ln>
        </p:spPr>
        <p:txBody>
          <a:bodyPr>
            <a:spAutoFit/>
          </a:bodyPr>
          <a:lstStyle/>
          <a:p>
            <a:pPr algn="ctr"/>
            <a:r>
              <a:rPr lang="en-US" sz="1400" b="1" i="1" dirty="0"/>
              <a:t>Self-Portrait</a:t>
            </a:r>
          </a:p>
          <a:p>
            <a:pPr algn="ctr"/>
            <a:r>
              <a:rPr lang="en-US" sz="1400" b="1" i="1" dirty="0"/>
              <a:t>Amsterdam-1946</a:t>
            </a:r>
            <a:endParaRPr lang="he-IL" sz="1400" b="1" i="1" dirty="0"/>
          </a:p>
        </p:txBody>
      </p:sp>
      <p:sp>
        <p:nvSpPr>
          <p:cNvPr id="9" name="TextBox 8"/>
          <p:cNvSpPr txBox="1"/>
          <p:nvPr/>
        </p:nvSpPr>
        <p:spPr>
          <a:xfrm>
            <a:off x="214282" y="857232"/>
            <a:ext cx="4071966" cy="5170646"/>
          </a:xfrm>
          <a:prstGeom prst="rect">
            <a:avLst/>
          </a:prstGeom>
          <a:noFill/>
        </p:spPr>
        <p:txBody>
          <a:bodyPr wrap="square" rtlCol="1">
            <a:spAutoFit/>
          </a:bodyPr>
          <a:lstStyle/>
          <a:p>
            <a:pPr algn="ctr"/>
            <a:endParaRPr lang="en-US" b="1" i="1" dirty="0" smtClean="0"/>
          </a:p>
          <a:p>
            <a:pPr algn="ctr"/>
            <a:r>
              <a:rPr lang="en-US" b="1" i="1" dirty="0" smtClean="0"/>
              <a:t>Day and Dream</a:t>
            </a:r>
          </a:p>
          <a:p>
            <a:pPr algn="l"/>
            <a:endParaRPr lang="en-US" sz="1400" b="1" i="1" dirty="0" smtClean="0"/>
          </a:p>
          <a:p>
            <a:pPr algn="l"/>
            <a:r>
              <a:rPr lang="en-US" sz="1400" b="1" i="1" dirty="0" smtClean="0"/>
              <a:t>Max Beckmann blended the real and the imaginary in his final print cycle, Day and Dream, filtering autobiographical elements from his exile in Holland, biblical and mythological tales, and scenes of sexual conflict through his vision of the world as a circus or theater. Oblivious lovers dance while the figure War slumbers, threatening to awake at any moment. Demagogues rise. Children refuse to eat their soup. Beckmann here revisited subjects he had explored throughout his career, suggesting that nothing changes and everything comes back. </a:t>
            </a:r>
          </a:p>
          <a:p>
            <a:pPr algn="l"/>
            <a:r>
              <a:rPr lang="en-US" sz="1400" b="1" i="1" dirty="0" smtClean="0"/>
              <a:t>Beckmann depicted himself throughout the portfolio, appearing as a figure who has seen and experienced it all. In the final print, he stands as Pontius Pilate across from the crucified Jesus. After another world war, Beckmann held little hope for salvation—for himself or for humanity. </a:t>
            </a:r>
          </a:p>
          <a:p>
            <a:pPr algn="ctr"/>
            <a:endParaRPr lang="en-US" sz="1400" b="1" i="1" dirty="0" smtClean="0"/>
          </a:p>
          <a:p>
            <a:pPr algn="ctr"/>
            <a:endParaRPr lang="en-US" sz="1400" b="1" i="1" dirty="0" smtClean="0"/>
          </a:p>
          <a:p>
            <a:pPr algn="ctr"/>
            <a:endParaRPr lang="he-IL" sz="1400" b="1" dirty="0"/>
          </a:p>
        </p:txBody>
      </p:sp>
      <p:sp>
        <p:nvSpPr>
          <p:cNvPr id="11" name="תרשים זרימה: השהיה 10"/>
          <p:cNvSpPr/>
          <p:nvPr/>
        </p:nvSpPr>
        <p:spPr>
          <a:xfrm>
            <a:off x="6786578" y="214290"/>
            <a:ext cx="1785950" cy="642942"/>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i="1" dirty="0" smtClean="0">
                <a:solidFill>
                  <a:schemeClr val="tx1"/>
                </a:solidFill>
              </a:rPr>
              <a:t>Day and dream 1946</a:t>
            </a:r>
            <a:endParaRPr lang="he-IL" sz="1600" b="1" i="1"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4חלום.jpg"/>
          <p:cNvPicPr>
            <a:picLocks noChangeAspect="1"/>
          </p:cNvPicPr>
          <p:nvPr/>
        </p:nvPicPr>
        <p:blipFill>
          <a:blip r:embed="rId2"/>
          <a:stretch>
            <a:fillRect/>
          </a:stretch>
        </p:blipFill>
        <p:spPr>
          <a:xfrm>
            <a:off x="0" y="0"/>
            <a:ext cx="9144000" cy="6858000"/>
          </a:xfrm>
          <a:prstGeom prst="rect">
            <a:avLst/>
          </a:prstGeom>
        </p:spPr>
      </p:pic>
      <p:pic>
        <p:nvPicPr>
          <p:cNvPr id="5122" name="Picture 2" descr="Max Beckmann. I Don't Want to Eat My Soup (Ich esse meine Suppe nicht) from Day and Dream. 1946"/>
          <p:cNvPicPr>
            <a:picLocks noChangeAspect="1" noChangeArrowheads="1"/>
          </p:cNvPicPr>
          <p:nvPr/>
        </p:nvPicPr>
        <p:blipFill>
          <a:blip r:embed="rId3">
            <a:lum contrast="10000"/>
          </a:blip>
          <a:srcRect/>
          <a:stretch>
            <a:fillRect/>
          </a:stretch>
        </p:blipFill>
        <p:spPr bwMode="auto">
          <a:xfrm>
            <a:off x="3357554" y="1857364"/>
            <a:ext cx="4762500" cy="3543300"/>
          </a:xfrm>
          <a:prstGeom prst="rect">
            <a:avLst/>
          </a:prstGeom>
          <a:noFill/>
          <a:ln>
            <a:solidFill>
              <a:schemeClr val="tx1"/>
            </a:solidFill>
          </a:ln>
        </p:spPr>
      </p:pic>
      <p:sp>
        <p:nvSpPr>
          <p:cNvPr id="6" name="TextBox 5"/>
          <p:cNvSpPr txBox="1"/>
          <p:nvPr/>
        </p:nvSpPr>
        <p:spPr>
          <a:xfrm>
            <a:off x="3286116" y="5572140"/>
            <a:ext cx="4857784" cy="307777"/>
          </a:xfrm>
          <a:prstGeom prst="rect">
            <a:avLst/>
          </a:prstGeom>
          <a:noFill/>
        </p:spPr>
        <p:txBody>
          <a:bodyPr wrap="square" rtlCol="1">
            <a:spAutoFit/>
          </a:bodyPr>
          <a:lstStyle/>
          <a:p>
            <a:pPr algn="ctr"/>
            <a:r>
              <a:rPr lang="en-US" sz="1400" b="1" i="1" dirty="0" smtClean="0"/>
              <a:t>I Don't Want to Eat My Soup</a:t>
            </a:r>
            <a:endParaRPr lang="he-IL" sz="1400" b="1" dirty="0"/>
          </a:p>
        </p:txBody>
      </p:sp>
      <p:sp>
        <p:nvSpPr>
          <p:cNvPr id="5" name="תרשים זרימה: השהיה 4"/>
          <p:cNvSpPr/>
          <p:nvPr/>
        </p:nvSpPr>
        <p:spPr>
          <a:xfrm>
            <a:off x="7500958" y="214290"/>
            <a:ext cx="1433514" cy="642942"/>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Day and dream</a:t>
            </a:r>
            <a:endParaRPr lang="he-IL" b="1" i="1"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21חלום.jpg"/>
          <p:cNvPicPr>
            <a:picLocks noChangeAspect="1"/>
          </p:cNvPicPr>
          <p:nvPr/>
        </p:nvPicPr>
        <p:blipFill>
          <a:blip r:embed="rId2"/>
          <a:stretch>
            <a:fillRect/>
          </a:stretch>
        </p:blipFill>
        <p:spPr>
          <a:xfrm>
            <a:off x="0" y="0"/>
            <a:ext cx="9144000" cy="6858000"/>
          </a:xfrm>
          <a:prstGeom prst="rect">
            <a:avLst/>
          </a:prstGeom>
        </p:spPr>
      </p:pic>
      <p:pic>
        <p:nvPicPr>
          <p:cNvPr id="4098" name="Picture 2" descr="Max Beckmann. King and Demagogue (König und Demagoge) from Day and Dream. (1946)"/>
          <p:cNvPicPr>
            <a:picLocks noChangeAspect="1" noChangeArrowheads="1"/>
          </p:cNvPicPr>
          <p:nvPr/>
        </p:nvPicPr>
        <p:blipFill>
          <a:blip r:embed="rId3"/>
          <a:srcRect/>
          <a:stretch>
            <a:fillRect/>
          </a:stretch>
        </p:blipFill>
        <p:spPr bwMode="auto">
          <a:xfrm>
            <a:off x="4071935" y="1159258"/>
            <a:ext cx="3857652" cy="5127261"/>
          </a:xfrm>
          <a:prstGeom prst="rect">
            <a:avLst/>
          </a:prstGeom>
          <a:noFill/>
          <a:ln>
            <a:solidFill>
              <a:schemeClr val="tx1"/>
            </a:solidFill>
          </a:ln>
        </p:spPr>
      </p:pic>
      <p:sp>
        <p:nvSpPr>
          <p:cNvPr id="5" name="TextBox 4"/>
          <p:cNvSpPr txBox="1"/>
          <p:nvPr/>
        </p:nvSpPr>
        <p:spPr>
          <a:xfrm>
            <a:off x="785786" y="5857892"/>
            <a:ext cx="3214710" cy="307777"/>
          </a:xfrm>
          <a:prstGeom prst="rect">
            <a:avLst/>
          </a:prstGeom>
          <a:noFill/>
        </p:spPr>
        <p:txBody>
          <a:bodyPr wrap="square" rtlCol="1">
            <a:spAutoFit/>
          </a:bodyPr>
          <a:lstStyle/>
          <a:p>
            <a:pPr algn="ctr"/>
            <a:r>
              <a:rPr lang="en-US" sz="1400" b="1" i="1" dirty="0" smtClean="0"/>
              <a:t>King and Demagogue</a:t>
            </a:r>
            <a:endParaRPr lang="he-IL" sz="1400" b="1" dirty="0"/>
          </a:p>
        </p:txBody>
      </p:sp>
      <p:sp>
        <p:nvSpPr>
          <p:cNvPr id="6" name="תרשים זרימה: השהיה 5"/>
          <p:cNvSpPr/>
          <p:nvPr/>
        </p:nvSpPr>
        <p:spPr>
          <a:xfrm>
            <a:off x="7500958" y="214290"/>
            <a:ext cx="1433514" cy="642942"/>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Day and dream</a:t>
            </a:r>
            <a:endParaRPr lang="he-IL" b="1" i="1"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20חלום.jpg"/>
          <p:cNvPicPr>
            <a:picLocks noChangeAspect="1"/>
          </p:cNvPicPr>
          <p:nvPr/>
        </p:nvPicPr>
        <p:blipFill>
          <a:blip r:embed="rId2"/>
          <a:stretch>
            <a:fillRect/>
          </a:stretch>
        </p:blipFill>
        <p:spPr>
          <a:xfrm>
            <a:off x="0" y="0"/>
            <a:ext cx="9144000" cy="6858000"/>
          </a:xfrm>
          <a:prstGeom prst="rect">
            <a:avLst/>
          </a:prstGeom>
        </p:spPr>
      </p:pic>
      <p:pic>
        <p:nvPicPr>
          <p:cNvPr id="3074" name="Picture 2" descr="Max Beckmann. Dream of War (Der Traum vom Krieg) from Day and Dream. (1946)"/>
          <p:cNvPicPr>
            <a:picLocks noChangeAspect="1" noChangeArrowheads="1"/>
          </p:cNvPicPr>
          <p:nvPr/>
        </p:nvPicPr>
        <p:blipFill>
          <a:blip r:embed="rId3"/>
          <a:srcRect/>
          <a:stretch>
            <a:fillRect/>
          </a:stretch>
        </p:blipFill>
        <p:spPr bwMode="auto">
          <a:xfrm>
            <a:off x="1571604" y="1214422"/>
            <a:ext cx="6145204" cy="4572032"/>
          </a:xfrm>
          <a:prstGeom prst="rect">
            <a:avLst/>
          </a:prstGeom>
          <a:noFill/>
          <a:ln>
            <a:solidFill>
              <a:schemeClr val="tx1"/>
            </a:solidFill>
          </a:ln>
        </p:spPr>
      </p:pic>
      <p:sp>
        <p:nvSpPr>
          <p:cNvPr id="5" name="TextBox 4"/>
          <p:cNvSpPr txBox="1"/>
          <p:nvPr/>
        </p:nvSpPr>
        <p:spPr>
          <a:xfrm>
            <a:off x="2786050" y="5857892"/>
            <a:ext cx="3643338" cy="307777"/>
          </a:xfrm>
          <a:prstGeom prst="rect">
            <a:avLst/>
          </a:prstGeom>
          <a:noFill/>
        </p:spPr>
        <p:txBody>
          <a:bodyPr wrap="square" rtlCol="1">
            <a:spAutoFit/>
          </a:bodyPr>
          <a:lstStyle/>
          <a:p>
            <a:pPr algn="ctr"/>
            <a:r>
              <a:rPr lang="en-US" sz="1400" b="1" i="1" dirty="0" smtClean="0"/>
              <a:t>Dream of War</a:t>
            </a:r>
            <a:endParaRPr lang="he-IL" sz="1400" b="1" dirty="0"/>
          </a:p>
        </p:txBody>
      </p:sp>
      <p:sp>
        <p:nvSpPr>
          <p:cNvPr id="6" name="תרשים זרימה: השהיה 5"/>
          <p:cNvSpPr/>
          <p:nvPr/>
        </p:nvSpPr>
        <p:spPr>
          <a:xfrm>
            <a:off x="7500958" y="214290"/>
            <a:ext cx="1433514" cy="642942"/>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smtClean="0">
                <a:solidFill>
                  <a:schemeClr val="tx1"/>
                </a:solidFill>
              </a:rPr>
              <a:t>Day and dream</a:t>
            </a:r>
            <a:endParaRPr lang="he-IL" b="1" i="1"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10חלום.jpg"/>
          <p:cNvPicPr>
            <a:picLocks noChangeAspect="1"/>
          </p:cNvPicPr>
          <p:nvPr/>
        </p:nvPicPr>
        <p:blipFill>
          <a:blip r:embed="rId2"/>
          <a:stretch>
            <a:fillRect/>
          </a:stretch>
        </p:blipFill>
        <p:spPr>
          <a:xfrm>
            <a:off x="0" y="0"/>
            <a:ext cx="9144000" cy="6858000"/>
          </a:xfrm>
          <a:prstGeom prst="rect">
            <a:avLst/>
          </a:prstGeom>
        </p:spPr>
      </p:pic>
      <p:pic>
        <p:nvPicPr>
          <p:cNvPr id="1026" name="Picture 2" descr="Max Beckmann. Christ and Pilate (Christus und Pilatus) from Day and Dream. (1946)"/>
          <p:cNvPicPr>
            <a:picLocks noChangeAspect="1" noChangeArrowheads="1"/>
          </p:cNvPicPr>
          <p:nvPr/>
        </p:nvPicPr>
        <p:blipFill>
          <a:blip r:embed="rId3"/>
          <a:srcRect/>
          <a:stretch>
            <a:fillRect/>
          </a:stretch>
        </p:blipFill>
        <p:spPr bwMode="auto">
          <a:xfrm>
            <a:off x="4143372" y="1428736"/>
            <a:ext cx="3500462" cy="4697106"/>
          </a:xfrm>
          <a:prstGeom prst="rect">
            <a:avLst/>
          </a:prstGeom>
          <a:noFill/>
          <a:ln>
            <a:solidFill>
              <a:schemeClr val="tx1"/>
            </a:solidFill>
          </a:ln>
        </p:spPr>
      </p:pic>
      <p:sp>
        <p:nvSpPr>
          <p:cNvPr id="5" name="TextBox 4"/>
          <p:cNvSpPr txBox="1"/>
          <p:nvPr/>
        </p:nvSpPr>
        <p:spPr>
          <a:xfrm>
            <a:off x="4643438" y="6215082"/>
            <a:ext cx="2428892" cy="307777"/>
          </a:xfrm>
          <a:prstGeom prst="rect">
            <a:avLst/>
          </a:prstGeom>
          <a:noFill/>
        </p:spPr>
        <p:txBody>
          <a:bodyPr wrap="square" rtlCol="1">
            <a:spAutoFit/>
          </a:bodyPr>
          <a:lstStyle/>
          <a:p>
            <a:pPr algn="ctr"/>
            <a:r>
              <a:rPr lang="en-US" sz="1400" b="1" i="1" dirty="0" smtClean="0"/>
              <a:t>Christ and Pilate</a:t>
            </a:r>
            <a:endParaRPr lang="he-IL" sz="1400" b="1" dirty="0"/>
          </a:p>
        </p:txBody>
      </p:sp>
      <p:sp>
        <p:nvSpPr>
          <p:cNvPr id="6" name="תרשים זרימה: השהיה 5"/>
          <p:cNvSpPr/>
          <p:nvPr/>
        </p:nvSpPr>
        <p:spPr>
          <a:xfrm>
            <a:off x="7500958" y="214290"/>
            <a:ext cx="1433514" cy="642942"/>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i="1" dirty="0" smtClean="0">
                <a:solidFill>
                  <a:schemeClr val="tx1"/>
                </a:solidFill>
              </a:rPr>
              <a:t>Day and </a:t>
            </a:r>
            <a:r>
              <a:rPr lang="he-IL" sz="1600" b="1" i="1" dirty="0" smtClean="0">
                <a:solidFill>
                  <a:schemeClr val="tx1"/>
                </a:solidFill>
              </a:rPr>
              <a:t> 1946</a:t>
            </a:r>
            <a:r>
              <a:rPr lang="en-US" sz="1600" b="1" i="1" dirty="0" smtClean="0">
                <a:solidFill>
                  <a:schemeClr val="tx1"/>
                </a:solidFill>
              </a:rPr>
              <a:t>dream</a:t>
            </a:r>
            <a:endParaRPr lang="he-IL" sz="1600" b="1" i="1"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5חלום.jpg"/>
          <p:cNvPicPr>
            <a:picLocks noChangeAspect="1"/>
          </p:cNvPicPr>
          <p:nvPr/>
        </p:nvPicPr>
        <p:blipFill>
          <a:blip r:embed="rId2"/>
          <a:stretch>
            <a:fillRect/>
          </a:stretch>
        </p:blipFill>
        <p:spPr>
          <a:xfrm>
            <a:off x="0" y="0"/>
            <a:ext cx="9144000" cy="6858000"/>
          </a:xfrm>
          <a:prstGeom prst="rect">
            <a:avLst/>
          </a:prstGeom>
        </p:spPr>
      </p:pic>
      <p:pic>
        <p:nvPicPr>
          <p:cNvPr id="61442" name="Picture 2" descr="Max Beckmann. Magic Mirror (Zauberspiegel) from Day and Dream. (1946)"/>
          <p:cNvPicPr>
            <a:picLocks noChangeAspect="1" noChangeArrowheads="1"/>
          </p:cNvPicPr>
          <p:nvPr/>
        </p:nvPicPr>
        <p:blipFill>
          <a:blip r:embed="rId3">
            <a:lum contrast="10000"/>
          </a:blip>
          <a:srcRect/>
          <a:stretch>
            <a:fillRect/>
          </a:stretch>
        </p:blipFill>
        <p:spPr bwMode="auto">
          <a:xfrm>
            <a:off x="714348" y="642918"/>
            <a:ext cx="4179122" cy="5572164"/>
          </a:xfrm>
          <a:prstGeom prst="rect">
            <a:avLst/>
          </a:prstGeom>
          <a:noFill/>
          <a:ln>
            <a:solidFill>
              <a:schemeClr val="tx1"/>
            </a:solidFill>
          </a:ln>
        </p:spPr>
      </p:pic>
      <p:sp>
        <p:nvSpPr>
          <p:cNvPr id="7" name="TextBox 6"/>
          <p:cNvSpPr txBox="1"/>
          <p:nvPr/>
        </p:nvSpPr>
        <p:spPr>
          <a:xfrm>
            <a:off x="2000232" y="6357958"/>
            <a:ext cx="1714512" cy="307777"/>
          </a:xfrm>
          <a:prstGeom prst="rect">
            <a:avLst/>
          </a:prstGeom>
          <a:noFill/>
        </p:spPr>
        <p:txBody>
          <a:bodyPr wrap="square" rtlCol="1">
            <a:spAutoFit/>
          </a:bodyPr>
          <a:lstStyle/>
          <a:p>
            <a:pPr algn="ctr"/>
            <a:r>
              <a:rPr lang="en-US" sz="1400" b="1" i="1" dirty="0" smtClean="0"/>
              <a:t>Magic Mirror</a:t>
            </a:r>
            <a:endParaRPr lang="he-IL" sz="1400" b="1" dirty="0"/>
          </a:p>
        </p:txBody>
      </p:sp>
      <p:sp>
        <p:nvSpPr>
          <p:cNvPr id="5" name="תרשים זרימה: השהיה 4"/>
          <p:cNvSpPr/>
          <p:nvPr/>
        </p:nvSpPr>
        <p:spPr>
          <a:xfrm>
            <a:off x="7500958" y="214290"/>
            <a:ext cx="1433514" cy="642942"/>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i="1" dirty="0" smtClean="0">
                <a:solidFill>
                  <a:schemeClr val="tx1"/>
                </a:solidFill>
              </a:rPr>
              <a:t>Day and </a:t>
            </a:r>
            <a:r>
              <a:rPr lang="he-IL" sz="1600" b="1" i="1" dirty="0" smtClean="0">
                <a:solidFill>
                  <a:schemeClr val="tx1"/>
                </a:solidFill>
              </a:rPr>
              <a:t> 1946</a:t>
            </a:r>
            <a:r>
              <a:rPr lang="en-US" sz="1600" b="1" i="1" dirty="0" smtClean="0">
                <a:solidFill>
                  <a:schemeClr val="tx1"/>
                </a:solidFill>
              </a:rPr>
              <a:t>dream</a:t>
            </a:r>
            <a:endParaRPr lang="he-IL" sz="1600" b="1" i="1"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a--220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357290" y="5500702"/>
            <a:ext cx="6715172" cy="523220"/>
          </a:xfrm>
          <a:prstGeom prst="rect">
            <a:avLst/>
          </a:prstGeom>
          <a:noFill/>
        </p:spPr>
        <p:txBody>
          <a:bodyPr wrap="square" rtlCol="1">
            <a:spAutoFit/>
          </a:bodyPr>
          <a:lstStyle/>
          <a:p>
            <a:pPr algn="ctr"/>
            <a:r>
              <a:rPr lang="he-IL" sz="1400" b="1" i="1" dirty="0" smtClean="0"/>
              <a:t>  </a:t>
            </a:r>
          </a:p>
          <a:p>
            <a:pPr algn="ctr"/>
            <a:r>
              <a:rPr lang="en-US" sz="1400" b="1" i="1" dirty="0" smtClean="0"/>
              <a:t>  </a:t>
            </a:r>
            <a:r>
              <a:rPr lang="he-IL" sz="1400" b="1" i="1" dirty="0" smtClean="0"/>
              <a:t> </a:t>
            </a:r>
            <a:r>
              <a:rPr lang="en-US" sz="1400" b="1" i="1" dirty="0" smtClean="0"/>
              <a:t> </a:t>
            </a:r>
            <a:r>
              <a:rPr lang="he-IL" sz="1400" b="1" i="1" dirty="0" smtClean="0"/>
              <a:t>1948</a:t>
            </a:r>
            <a:r>
              <a:rPr lang="en-US" sz="1400" b="1" i="1" dirty="0" smtClean="0"/>
              <a:t>Woman with Fish  from the illustrated book Max Beckmann</a:t>
            </a:r>
            <a:endParaRPr lang="he-IL" sz="1400" b="1" i="1" dirty="0"/>
          </a:p>
        </p:txBody>
      </p:sp>
      <p:pic>
        <p:nvPicPr>
          <p:cNvPr id="12290" name="Picture 2" descr="http://www.moma.org/media/W1siZiIsIjExNDcwNSJdLFsicCIsImNvbnZlcnQiLCItcmVzaXplIDUxMng1MTJcdTAwM0UiXV0.jpg?sha=ad64f8a1df825e1c">
            <a:hlinkClick r:id="rId3"/>
          </p:cNvPr>
          <p:cNvPicPr>
            <a:picLocks noChangeAspect="1" noChangeArrowheads="1"/>
          </p:cNvPicPr>
          <p:nvPr/>
        </p:nvPicPr>
        <p:blipFill>
          <a:blip r:embed="rId4">
            <a:lum contrast="10000"/>
          </a:blip>
          <a:srcRect/>
          <a:stretch>
            <a:fillRect/>
          </a:stretch>
        </p:blipFill>
        <p:spPr bwMode="auto">
          <a:xfrm>
            <a:off x="2214546" y="1928802"/>
            <a:ext cx="4854250" cy="3452815"/>
          </a:xfrm>
          <a:prstGeom prst="rect">
            <a:avLst/>
          </a:prstGeom>
          <a:noFill/>
          <a:ln>
            <a:solidFill>
              <a:schemeClr val="tx1"/>
            </a:solid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3חלום.jpg"/>
          <p:cNvPicPr>
            <a:picLocks noChangeAspect="1"/>
          </p:cNvPicPr>
          <p:nvPr/>
        </p:nvPicPr>
        <p:blipFill>
          <a:blip r:embed="rId2"/>
          <a:stretch>
            <a:fillRect/>
          </a:stretch>
        </p:blipFill>
        <p:spPr>
          <a:xfrm>
            <a:off x="0" y="0"/>
            <a:ext cx="9144000" cy="6858000"/>
          </a:xfrm>
          <a:prstGeom prst="rect">
            <a:avLst/>
          </a:prstGeom>
        </p:spPr>
      </p:pic>
      <p:pic>
        <p:nvPicPr>
          <p:cNvPr id="1026" name="Picture 2" descr="http://arttattler.com/Images/Europe/Germany/Frankfurt/die%20Stadel/Max%20Beckmann/o_Beckmann_Rodeo_1949.jpg"/>
          <p:cNvPicPr>
            <a:picLocks noChangeAspect="1" noChangeArrowheads="1"/>
          </p:cNvPicPr>
          <p:nvPr/>
        </p:nvPicPr>
        <p:blipFill>
          <a:blip r:embed="rId3"/>
          <a:srcRect r="-87" b="-72"/>
          <a:stretch>
            <a:fillRect/>
          </a:stretch>
        </p:blipFill>
        <p:spPr bwMode="auto">
          <a:xfrm>
            <a:off x="857224" y="1214422"/>
            <a:ext cx="3786214" cy="5000660"/>
          </a:xfrm>
          <a:prstGeom prst="rect">
            <a:avLst/>
          </a:prstGeom>
          <a:noFill/>
          <a:ln>
            <a:solidFill>
              <a:schemeClr val="tx1"/>
            </a:solidFill>
          </a:ln>
        </p:spPr>
      </p:pic>
      <p:sp>
        <p:nvSpPr>
          <p:cNvPr id="3" name="TextBox 2"/>
          <p:cNvSpPr txBox="1"/>
          <p:nvPr/>
        </p:nvSpPr>
        <p:spPr>
          <a:xfrm>
            <a:off x="1428728" y="6357958"/>
            <a:ext cx="2357454" cy="338554"/>
          </a:xfrm>
          <a:prstGeom prst="rect">
            <a:avLst/>
          </a:prstGeom>
          <a:noFill/>
        </p:spPr>
        <p:txBody>
          <a:bodyPr wrap="square" rtlCol="1">
            <a:spAutoFit/>
          </a:bodyPr>
          <a:lstStyle/>
          <a:p>
            <a:pPr algn="ctr"/>
            <a:r>
              <a:rPr lang="en-US" sz="1600" b="1" i="1" dirty="0" smtClean="0"/>
              <a:t>Rodeo, 1949</a:t>
            </a:r>
            <a:endParaRPr lang="he-IL" sz="1600"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4" descr="a--231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857224" y="571480"/>
            <a:ext cx="7572428" cy="3139321"/>
          </a:xfrm>
          <a:prstGeom prst="rect">
            <a:avLst/>
          </a:prstGeom>
          <a:noFill/>
          <a:ln w="9525">
            <a:noFill/>
            <a:miter lim="800000"/>
            <a:headEnd/>
            <a:tailEnd/>
          </a:ln>
        </p:spPr>
        <p:txBody>
          <a:bodyPr wrap="square">
            <a:spAutoFit/>
          </a:bodyPr>
          <a:lstStyle/>
          <a:p>
            <a:pPr algn="l"/>
            <a:r>
              <a:rPr lang="en-US" i="1" dirty="0" smtClean="0">
                <a:hlinkClick r:id="rId3"/>
              </a:rPr>
              <a:t>Source:</a:t>
            </a:r>
          </a:p>
          <a:p>
            <a:pPr algn="l"/>
            <a:r>
              <a:rPr lang="en-US" i="1" dirty="0" smtClean="0">
                <a:hlinkClick r:id="rId3"/>
              </a:rPr>
              <a:t>http</a:t>
            </a:r>
            <a:r>
              <a:rPr lang="en-US" i="1" dirty="0">
                <a:hlinkClick r:id="rId3"/>
              </a:rPr>
              <a:t>://</a:t>
            </a:r>
            <a:r>
              <a:rPr lang="en-US" i="1" dirty="0" smtClean="0">
                <a:hlinkClick r:id="rId3"/>
              </a:rPr>
              <a:t>www.moma.org/explore/collection/ge/portfolios</a:t>
            </a:r>
            <a:r>
              <a:rPr lang="en-US" i="1" dirty="0" smtClean="0"/>
              <a:t> </a:t>
            </a:r>
          </a:p>
          <a:p>
            <a:pPr algn="l"/>
            <a:endParaRPr lang="en-US" i="1" dirty="0" smtClean="0"/>
          </a:p>
          <a:p>
            <a:pPr algn="l"/>
            <a:endParaRPr lang="en-US" i="1" dirty="0" smtClean="0"/>
          </a:p>
          <a:p>
            <a:pPr algn="l"/>
            <a:endParaRPr lang="en-US" i="1" dirty="0" smtClean="0"/>
          </a:p>
          <a:p>
            <a:pPr algn="l"/>
            <a:endParaRPr lang="en-US" i="1" dirty="0" smtClean="0"/>
          </a:p>
          <a:p>
            <a:pPr algn="l"/>
            <a:endParaRPr lang="en-US" i="1" dirty="0" smtClean="0"/>
          </a:p>
          <a:p>
            <a:pPr algn="l"/>
            <a:endParaRPr lang="en-US" i="1" dirty="0" smtClean="0"/>
          </a:p>
          <a:p>
            <a:pPr algn="l"/>
            <a:endParaRPr lang="he-IL" i="1" dirty="0"/>
          </a:p>
          <a:p>
            <a:pPr algn="l"/>
            <a:endParaRPr lang="he-IL" i="1" dirty="0"/>
          </a:p>
          <a:p>
            <a:pPr algn="l"/>
            <a:endParaRPr lang="he-IL" i="1" dirty="0"/>
          </a:p>
        </p:txBody>
      </p:sp>
      <p:sp>
        <p:nvSpPr>
          <p:cNvPr id="4" name="TextBox 3"/>
          <p:cNvSpPr txBox="1"/>
          <p:nvPr/>
        </p:nvSpPr>
        <p:spPr>
          <a:xfrm>
            <a:off x="928662" y="285728"/>
            <a:ext cx="2214578" cy="369332"/>
          </a:xfrm>
          <a:prstGeom prst="rect">
            <a:avLst/>
          </a:prstGeom>
          <a:noFill/>
        </p:spPr>
        <p:txBody>
          <a:bodyPr wrap="square" rtlCol="1">
            <a:spAutoFit/>
          </a:bodyPr>
          <a:lstStyle/>
          <a:p>
            <a:pPr algn="l"/>
            <a:endParaRPr lang="he-IL" dirty="0"/>
          </a:p>
        </p:txBody>
      </p:sp>
      <p:sp>
        <p:nvSpPr>
          <p:cNvPr id="6" name="TextBox 22"/>
          <p:cNvSpPr txBox="1">
            <a:spLocks noChangeArrowheads="1"/>
          </p:cNvSpPr>
          <p:nvPr/>
        </p:nvSpPr>
        <p:spPr bwMode="auto">
          <a:xfrm>
            <a:off x="5072066" y="5143512"/>
            <a:ext cx="3286125" cy="1231106"/>
          </a:xfrm>
          <a:prstGeom prst="rect">
            <a:avLst/>
          </a:prstGeom>
          <a:noFill/>
          <a:ln w="9525">
            <a:solidFill>
              <a:schemeClr val="tx1"/>
            </a:solidFill>
            <a:miter lim="800000"/>
            <a:headEnd/>
            <a:tailEnd/>
          </a:ln>
        </p:spPr>
        <p:txBody>
          <a:bodyPr>
            <a:spAutoFit/>
          </a:bodyPr>
          <a:lstStyle/>
          <a:p>
            <a:pPr algn="ctr"/>
            <a:r>
              <a:rPr lang="en-US" sz="2000" b="1" i="1"/>
              <a:t>Clarita-Efraim pps:</a:t>
            </a:r>
            <a:endParaRPr lang="he-IL" sz="2000" b="1"/>
          </a:p>
          <a:p>
            <a:pPr algn="ctr"/>
            <a:r>
              <a:rPr lang="en-US" b="1">
                <a:hlinkClick r:id="rId4"/>
              </a:rPr>
              <a:t>www.cl</a:t>
            </a:r>
            <a:r>
              <a:rPr lang="en-US" b="1" i="1">
                <a:hlinkClick r:id="rId4"/>
              </a:rPr>
              <a:t>arita-efraim.com</a:t>
            </a:r>
            <a:endParaRPr lang="he-IL" b="1" i="1"/>
          </a:p>
          <a:p>
            <a:pPr algn="ctr"/>
            <a:r>
              <a:rPr lang="en-US" b="1" i="1">
                <a:hlinkClick r:id="rId5"/>
              </a:rPr>
              <a:t>chefetz@clarita-efraim.com</a:t>
            </a:r>
            <a:endParaRPr lang="en-US" b="1" i="1"/>
          </a:p>
          <a:p>
            <a:pPr algn="ctr"/>
            <a:endParaRPr lang="en-US" b="1" i="1"/>
          </a:p>
        </p:txBody>
      </p:sp>
      <p:pic>
        <p:nvPicPr>
          <p:cNvPr id="1026" name="Picture 2" descr="http://www.allartnews.com/wp-content/uploads/2010/01/Max-Beckmann-Germany-1884-1950-Society-1918.-Drypoint-14-12-x-20-116-inches.-Collection-of-David-and-Eva-Bradford.jpg"/>
          <p:cNvPicPr>
            <a:picLocks noChangeAspect="1" noChangeArrowheads="1"/>
          </p:cNvPicPr>
          <p:nvPr/>
        </p:nvPicPr>
        <p:blipFill>
          <a:blip r:embed="rId6">
            <a:lum contrast="10000"/>
          </a:blip>
          <a:srcRect/>
          <a:stretch>
            <a:fillRect/>
          </a:stretch>
        </p:blipFill>
        <p:spPr bwMode="auto">
          <a:xfrm>
            <a:off x="857224" y="1500174"/>
            <a:ext cx="4944191" cy="3309919"/>
          </a:xfrm>
          <a:prstGeom prst="rect">
            <a:avLst/>
          </a:prstGeom>
          <a:noFill/>
          <a:ln>
            <a:solidFill>
              <a:schemeClr val="tx1"/>
            </a:solidFill>
          </a:ln>
        </p:spPr>
      </p:pic>
      <p:sp>
        <p:nvSpPr>
          <p:cNvPr id="8" name="TextBox 7"/>
          <p:cNvSpPr txBox="1"/>
          <p:nvPr/>
        </p:nvSpPr>
        <p:spPr>
          <a:xfrm>
            <a:off x="1928794" y="4786322"/>
            <a:ext cx="1928826" cy="307777"/>
          </a:xfrm>
          <a:prstGeom prst="rect">
            <a:avLst/>
          </a:prstGeom>
          <a:noFill/>
        </p:spPr>
        <p:txBody>
          <a:bodyPr wrap="square" rtlCol="1">
            <a:spAutoFit/>
          </a:bodyPr>
          <a:lstStyle/>
          <a:p>
            <a:r>
              <a:rPr lang="en-US" sz="1400" b="1" i="1" dirty="0" smtClean="0"/>
              <a:t>“Society”, 1918</a:t>
            </a:r>
            <a:endParaRPr lang="he-IL" sz="14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תמונה 7" descr="a--232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9" name="Picture 2" descr="Max Beckmann. The Last Supper (Das Abendmahl) from Six Lithographs to the New Testament (Sechs Lithographien zum Neuen Testament). (1911, published c. 1917)"/>
          <p:cNvPicPr>
            <a:picLocks noChangeAspect="1" noChangeArrowheads="1"/>
          </p:cNvPicPr>
          <p:nvPr/>
        </p:nvPicPr>
        <p:blipFill>
          <a:blip r:embed="rId3">
            <a:lum contrast="40000"/>
          </a:blip>
          <a:srcRect r="-1" b="-1"/>
          <a:stretch>
            <a:fillRect/>
          </a:stretch>
        </p:blipFill>
        <p:spPr bwMode="auto">
          <a:xfrm>
            <a:off x="3214678" y="2000240"/>
            <a:ext cx="3286125" cy="2571750"/>
          </a:xfrm>
          <a:prstGeom prst="rect">
            <a:avLst/>
          </a:prstGeom>
          <a:noFill/>
          <a:ln w="9525">
            <a:solidFill>
              <a:schemeClr val="tx1"/>
            </a:solidFill>
            <a:miter lim="800000"/>
            <a:headEnd/>
            <a:tailEnd/>
          </a:ln>
        </p:spPr>
      </p:pic>
      <p:sp>
        <p:nvSpPr>
          <p:cNvPr id="14340" name="TextBox 3"/>
          <p:cNvSpPr txBox="1">
            <a:spLocks noChangeArrowheads="1"/>
          </p:cNvSpPr>
          <p:nvPr/>
        </p:nvSpPr>
        <p:spPr bwMode="auto">
          <a:xfrm>
            <a:off x="3071802" y="4786322"/>
            <a:ext cx="3214688" cy="276225"/>
          </a:xfrm>
          <a:prstGeom prst="rect">
            <a:avLst/>
          </a:prstGeom>
          <a:noFill/>
          <a:ln w="9525">
            <a:noFill/>
            <a:miter lim="800000"/>
            <a:headEnd/>
            <a:tailEnd/>
          </a:ln>
        </p:spPr>
        <p:txBody>
          <a:bodyPr>
            <a:spAutoFit/>
          </a:bodyPr>
          <a:lstStyle/>
          <a:p>
            <a:pPr algn="ctr"/>
            <a:r>
              <a:rPr lang="en-US" sz="1200" b="1" i="1" dirty="0"/>
              <a:t>The Last </a:t>
            </a:r>
            <a:r>
              <a:rPr lang="en-US" sz="1200" b="1" i="1" dirty="0" smtClean="0"/>
              <a:t>Supper</a:t>
            </a:r>
            <a:endParaRPr lang="he-IL" sz="1200" b="1" dirty="0"/>
          </a:p>
        </p:txBody>
      </p:sp>
      <p:sp>
        <p:nvSpPr>
          <p:cNvPr id="14341" name="TextBox 7"/>
          <p:cNvSpPr txBox="1">
            <a:spLocks noChangeArrowheads="1"/>
          </p:cNvSpPr>
          <p:nvPr/>
        </p:nvSpPr>
        <p:spPr bwMode="auto">
          <a:xfrm>
            <a:off x="2786050" y="6000768"/>
            <a:ext cx="5072063" cy="584775"/>
          </a:xfrm>
          <a:prstGeom prst="rect">
            <a:avLst/>
          </a:prstGeom>
          <a:noFill/>
          <a:ln w="9525">
            <a:noFill/>
            <a:miter lim="800000"/>
            <a:headEnd/>
            <a:tailEnd/>
          </a:ln>
        </p:spPr>
        <p:txBody>
          <a:bodyPr>
            <a:spAutoFit/>
          </a:bodyPr>
          <a:lstStyle/>
          <a:p>
            <a:pPr algn="ctr"/>
            <a:r>
              <a:rPr lang="en-US" sz="1400" b="1" i="1" dirty="0" smtClean="0"/>
              <a:t>Six </a:t>
            </a:r>
            <a:r>
              <a:rPr lang="en-US" sz="1400" b="1" i="1" dirty="0"/>
              <a:t>Lithographs to the New Testament 1911</a:t>
            </a:r>
            <a:endParaRPr lang="en-US" b="1" i="1" dirty="0"/>
          </a:p>
          <a:p>
            <a:pPr algn="ctr"/>
            <a:endParaRPr lang="he-IL" b="1" i="1" dirty="0"/>
          </a:p>
        </p:txBody>
      </p:sp>
      <p:pic>
        <p:nvPicPr>
          <p:cNvPr id="14342" name="Picture 4" descr="Max Beckmann. Throwing Dice before the Cross (Die Würfler unter dem Kreuz) from Six Lithographs to the New Testament (Sechs Lithographien zum Neuen Testament). (1911)"/>
          <p:cNvPicPr>
            <a:picLocks noChangeAspect="1" noChangeArrowheads="1"/>
          </p:cNvPicPr>
          <p:nvPr/>
        </p:nvPicPr>
        <p:blipFill>
          <a:blip r:embed="rId4">
            <a:lum contrast="40000"/>
          </a:blip>
          <a:srcRect r="214" b="-1"/>
          <a:stretch>
            <a:fillRect/>
          </a:stretch>
        </p:blipFill>
        <p:spPr bwMode="auto">
          <a:xfrm>
            <a:off x="6643702" y="2428868"/>
            <a:ext cx="2214562" cy="2714625"/>
          </a:xfrm>
          <a:prstGeom prst="rect">
            <a:avLst/>
          </a:prstGeom>
          <a:noFill/>
          <a:ln w="9525">
            <a:solidFill>
              <a:schemeClr val="tx1"/>
            </a:solidFill>
            <a:miter lim="800000"/>
            <a:headEnd/>
            <a:tailEnd/>
          </a:ln>
        </p:spPr>
      </p:pic>
      <p:sp>
        <p:nvSpPr>
          <p:cNvPr id="14343" name="TextBox 9"/>
          <p:cNvSpPr txBox="1">
            <a:spLocks noChangeArrowheads="1"/>
          </p:cNvSpPr>
          <p:nvPr/>
        </p:nvSpPr>
        <p:spPr bwMode="auto">
          <a:xfrm>
            <a:off x="6643702" y="5214950"/>
            <a:ext cx="2214562" cy="461963"/>
          </a:xfrm>
          <a:prstGeom prst="rect">
            <a:avLst/>
          </a:prstGeom>
          <a:noFill/>
          <a:ln w="9525">
            <a:noFill/>
            <a:miter lim="800000"/>
            <a:headEnd/>
            <a:tailEnd/>
          </a:ln>
        </p:spPr>
        <p:txBody>
          <a:bodyPr>
            <a:spAutoFit/>
          </a:bodyPr>
          <a:lstStyle/>
          <a:p>
            <a:pPr algn="ctr"/>
            <a:r>
              <a:rPr lang="en-US" sz="1200" b="1" i="1" dirty="0"/>
              <a:t>Throwing Dice </a:t>
            </a:r>
          </a:p>
          <a:p>
            <a:pPr algn="ctr"/>
            <a:r>
              <a:rPr lang="en-US" sz="1200" b="1" i="1" dirty="0"/>
              <a:t>before the Cross</a:t>
            </a:r>
            <a:endParaRPr lang="he-IL" sz="1200" b="1" dirty="0"/>
          </a:p>
        </p:txBody>
      </p:sp>
      <p:pic>
        <p:nvPicPr>
          <p:cNvPr id="34818" name="Picture 2" descr="Max Beckmann. The Sermon on the Mount (Die Bergpredigt) from Six Lithographs to the New Testament (Sechs Lithographien zum Neuen Testament). (1911)"/>
          <p:cNvPicPr>
            <a:picLocks noChangeAspect="1" noChangeArrowheads="1"/>
          </p:cNvPicPr>
          <p:nvPr/>
        </p:nvPicPr>
        <p:blipFill>
          <a:blip r:embed="rId5"/>
          <a:srcRect/>
          <a:stretch>
            <a:fillRect/>
          </a:stretch>
        </p:blipFill>
        <p:spPr bwMode="auto">
          <a:xfrm>
            <a:off x="214282" y="1785926"/>
            <a:ext cx="2886075" cy="4000501"/>
          </a:xfrm>
          <a:prstGeom prst="rect">
            <a:avLst/>
          </a:prstGeom>
          <a:noFill/>
          <a:ln>
            <a:solidFill>
              <a:schemeClr val="tx1"/>
            </a:solidFill>
          </a:ln>
        </p:spPr>
      </p:pic>
      <p:sp>
        <p:nvSpPr>
          <p:cNvPr id="12" name="TextBox 11"/>
          <p:cNvSpPr txBox="1"/>
          <p:nvPr/>
        </p:nvSpPr>
        <p:spPr>
          <a:xfrm>
            <a:off x="285720" y="5857892"/>
            <a:ext cx="2714644" cy="276999"/>
          </a:xfrm>
          <a:prstGeom prst="rect">
            <a:avLst/>
          </a:prstGeom>
          <a:noFill/>
        </p:spPr>
        <p:txBody>
          <a:bodyPr wrap="square" rtlCol="1">
            <a:spAutoFit/>
          </a:bodyPr>
          <a:lstStyle/>
          <a:p>
            <a:pPr algn="ctr"/>
            <a:r>
              <a:rPr lang="en-US" sz="1200" b="1" i="1" dirty="0" smtClean="0"/>
              <a:t>The Sermon on the Mount </a:t>
            </a:r>
            <a:endParaRPr lang="he-IL" sz="12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תמונה 6" descr="a--221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5" name="תמונה 4" descr="תמונה2.jpg"/>
          <p:cNvPicPr>
            <a:picLocks noChangeAspect="1"/>
          </p:cNvPicPr>
          <p:nvPr/>
        </p:nvPicPr>
        <p:blipFill>
          <a:blip r:embed="rId3">
            <a:lum contrast="40000"/>
          </a:blip>
          <a:srcRect r="-72" b="18"/>
          <a:stretch>
            <a:fillRect/>
          </a:stretch>
        </p:blipFill>
        <p:spPr bwMode="auto">
          <a:xfrm>
            <a:off x="4929188" y="2143125"/>
            <a:ext cx="3786187" cy="4429125"/>
          </a:xfrm>
          <a:prstGeom prst="rect">
            <a:avLst/>
          </a:prstGeom>
          <a:noFill/>
          <a:ln w="9525">
            <a:solidFill>
              <a:schemeClr val="tx1"/>
            </a:solidFill>
            <a:miter lim="800000"/>
            <a:headEnd/>
            <a:tailEnd/>
          </a:ln>
        </p:spPr>
      </p:pic>
      <p:pic>
        <p:nvPicPr>
          <p:cNvPr id="23556" name="תמונה 5" descr="תמונה3.jpg"/>
          <p:cNvPicPr>
            <a:picLocks noChangeAspect="1"/>
          </p:cNvPicPr>
          <p:nvPr/>
        </p:nvPicPr>
        <p:blipFill>
          <a:blip r:embed="rId4">
            <a:lum contrast="40000"/>
          </a:blip>
          <a:srcRect r="-69" b="115"/>
          <a:stretch>
            <a:fillRect/>
          </a:stretch>
        </p:blipFill>
        <p:spPr bwMode="auto">
          <a:xfrm>
            <a:off x="428625" y="357188"/>
            <a:ext cx="4143375" cy="3214687"/>
          </a:xfrm>
          <a:prstGeom prst="rect">
            <a:avLst/>
          </a:prstGeom>
          <a:noFill/>
          <a:ln w="9525">
            <a:solidFill>
              <a:schemeClr val="tx1"/>
            </a:solidFill>
            <a:miter lim="800000"/>
            <a:headEnd/>
            <a:tailEnd/>
          </a:ln>
        </p:spPr>
      </p:pic>
      <p:sp>
        <p:nvSpPr>
          <p:cNvPr id="23557" name="TextBox 6"/>
          <p:cNvSpPr txBox="1">
            <a:spLocks noChangeArrowheads="1"/>
          </p:cNvSpPr>
          <p:nvPr/>
        </p:nvSpPr>
        <p:spPr bwMode="auto">
          <a:xfrm>
            <a:off x="214313" y="3643313"/>
            <a:ext cx="4286250" cy="523875"/>
          </a:xfrm>
          <a:prstGeom prst="rect">
            <a:avLst/>
          </a:prstGeom>
          <a:noFill/>
          <a:ln w="9525">
            <a:noFill/>
            <a:miter lim="800000"/>
            <a:headEnd/>
            <a:tailEnd/>
          </a:ln>
        </p:spPr>
        <p:txBody>
          <a:bodyPr>
            <a:spAutoFit/>
          </a:bodyPr>
          <a:lstStyle/>
          <a:p>
            <a:pPr algn="ctr"/>
            <a:r>
              <a:rPr lang="pt-BR" sz="1400" b="1" i="1" dirty="0"/>
              <a:t>The Café Admiral</a:t>
            </a:r>
          </a:p>
          <a:p>
            <a:pPr algn="ctr"/>
            <a:r>
              <a:rPr lang="pt-BR" sz="1400" b="1" i="1" dirty="0"/>
              <a:t>1912</a:t>
            </a:r>
            <a:endParaRPr lang="he-IL" sz="1400" b="1" i="1" dirty="0"/>
          </a:p>
        </p:txBody>
      </p:sp>
      <p:sp>
        <p:nvSpPr>
          <p:cNvPr id="23558" name="TextBox 7"/>
          <p:cNvSpPr txBox="1">
            <a:spLocks noChangeArrowheads="1"/>
          </p:cNvSpPr>
          <p:nvPr/>
        </p:nvSpPr>
        <p:spPr bwMode="auto">
          <a:xfrm>
            <a:off x="1785938" y="5715000"/>
            <a:ext cx="2928937" cy="738188"/>
          </a:xfrm>
          <a:prstGeom prst="rect">
            <a:avLst/>
          </a:prstGeom>
          <a:noFill/>
          <a:ln w="9525">
            <a:noFill/>
            <a:miter lim="800000"/>
            <a:headEnd/>
            <a:tailEnd/>
          </a:ln>
        </p:spPr>
        <p:txBody>
          <a:bodyPr>
            <a:spAutoFit/>
          </a:bodyPr>
          <a:lstStyle/>
          <a:p>
            <a:pPr algn="ctr"/>
            <a:r>
              <a:rPr lang="en-US" sz="1400" b="1" i="1" dirty="0" err="1"/>
              <a:t>Ulrikus</a:t>
            </a:r>
            <a:r>
              <a:rPr lang="en-US" sz="1400" b="1" i="1" dirty="0"/>
              <a:t> Street in Hamburg</a:t>
            </a:r>
          </a:p>
          <a:p>
            <a:pPr algn="ctr"/>
            <a:r>
              <a:rPr lang="en-US" sz="1400" b="1" i="1" dirty="0"/>
              <a:t>1912 </a:t>
            </a:r>
            <a:endParaRPr lang="en-US" sz="1400" b="1" i="1" dirty="0">
              <a:hlinkClick r:id="rId5"/>
            </a:endParaRPr>
          </a:p>
          <a:p>
            <a:pPr algn="ctr"/>
            <a:endParaRPr lang="he-IL" sz="14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תמונה 5" descr="gniza571fr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7" name="Text Box 4"/>
          <p:cNvSpPr txBox="1">
            <a:spLocks noChangeArrowheads="1"/>
          </p:cNvSpPr>
          <p:nvPr/>
        </p:nvSpPr>
        <p:spPr bwMode="auto">
          <a:xfrm>
            <a:off x="4572000" y="5929330"/>
            <a:ext cx="3603625" cy="369332"/>
          </a:xfrm>
          <a:prstGeom prst="rect">
            <a:avLst/>
          </a:prstGeom>
          <a:noFill/>
          <a:ln w="9525">
            <a:noFill/>
            <a:miter lim="800000"/>
            <a:headEnd/>
            <a:tailEnd/>
          </a:ln>
        </p:spPr>
        <p:txBody>
          <a:bodyPr wrap="square">
            <a:spAutoFit/>
          </a:bodyPr>
          <a:lstStyle/>
          <a:p>
            <a:pPr algn="ctr" rtl="0">
              <a:spcBef>
                <a:spcPct val="50000"/>
              </a:spcBef>
            </a:pPr>
            <a:r>
              <a:rPr lang="en-US" b="1" i="1" dirty="0">
                <a:solidFill>
                  <a:srgbClr val="E8DCBA"/>
                </a:solidFill>
              </a:rPr>
              <a:t>Fallen Soldiers 1914</a:t>
            </a:r>
          </a:p>
        </p:txBody>
      </p:sp>
      <p:pic>
        <p:nvPicPr>
          <p:cNvPr id="36869" name="תמונה 6" descr="תמונה4.jpg"/>
          <p:cNvPicPr>
            <a:picLocks noChangeAspect="1"/>
          </p:cNvPicPr>
          <p:nvPr/>
        </p:nvPicPr>
        <p:blipFill>
          <a:blip r:embed="rId3"/>
          <a:srcRect/>
          <a:stretch>
            <a:fillRect/>
          </a:stretch>
        </p:blipFill>
        <p:spPr bwMode="auto">
          <a:xfrm>
            <a:off x="642910" y="642918"/>
            <a:ext cx="4180195" cy="5676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x Beckmann. Weeping Woman (Weinende Frau). (1914, published 1918)"/>
          <p:cNvPicPr>
            <a:picLocks noChangeAspect="1" noChangeArrowheads="1"/>
          </p:cNvPicPr>
          <p:nvPr/>
        </p:nvPicPr>
        <p:blipFill>
          <a:blip r:embed="rId2">
            <a:duotone>
              <a:schemeClr val="bg2">
                <a:shade val="45000"/>
                <a:satMod val="135000"/>
              </a:schemeClr>
              <a:prstClr val="white"/>
            </a:duotone>
          </a:blip>
          <a:srcRect l="15237" t="26348" r="11295" b="26228"/>
          <a:stretch>
            <a:fillRect/>
          </a:stretch>
        </p:blipFill>
        <p:spPr bwMode="auto">
          <a:xfrm>
            <a:off x="0" y="-53579"/>
            <a:ext cx="9144000" cy="6858001"/>
          </a:xfrm>
          <a:prstGeom prst="rect">
            <a:avLst/>
          </a:prstGeom>
          <a:noFill/>
        </p:spPr>
      </p:pic>
      <p:sp>
        <p:nvSpPr>
          <p:cNvPr id="4" name="TextBox 3"/>
          <p:cNvSpPr txBox="1"/>
          <p:nvPr/>
        </p:nvSpPr>
        <p:spPr>
          <a:xfrm>
            <a:off x="571472" y="4429132"/>
            <a:ext cx="2571768" cy="307777"/>
          </a:xfrm>
          <a:prstGeom prst="rect">
            <a:avLst/>
          </a:prstGeom>
          <a:noFill/>
        </p:spPr>
        <p:txBody>
          <a:bodyPr wrap="square" rtlCol="1">
            <a:spAutoFit/>
          </a:bodyPr>
          <a:lstStyle/>
          <a:p>
            <a:pPr algn="ctr"/>
            <a:r>
              <a:rPr lang="en-US" sz="1400" b="1" i="1" dirty="0" smtClean="0"/>
              <a:t>Weeping Woman   1914</a:t>
            </a:r>
            <a:endParaRPr lang="he-IL" sz="1400" b="1" dirty="0"/>
          </a:p>
        </p:txBody>
      </p:sp>
      <p:pic>
        <p:nvPicPr>
          <p:cNvPr id="6" name="Picture 2" descr="Max Beckmann. Weeping Woman (Weinende Frau). (1914, published 1918)"/>
          <p:cNvPicPr>
            <a:picLocks noChangeAspect="1" noChangeArrowheads="1"/>
          </p:cNvPicPr>
          <p:nvPr/>
        </p:nvPicPr>
        <p:blipFill>
          <a:blip r:embed="rId2">
            <a:lum contrast="20000"/>
          </a:blip>
          <a:srcRect r="-134" b="-119"/>
          <a:stretch>
            <a:fillRect/>
          </a:stretch>
        </p:blipFill>
        <p:spPr bwMode="auto">
          <a:xfrm>
            <a:off x="142844" y="142852"/>
            <a:ext cx="3286148" cy="4071966"/>
          </a:xfrm>
          <a:prstGeom prst="rect">
            <a:avLst/>
          </a:prstGeom>
          <a:noFill/>
          <a:ln w="38100">
            <a:solidFill>
              <a:schemeClr val="tx1"/>
            </a:solidFill>
          </a:ln>
        </p:spPr>
      </p:pic>
    </p:spTree>
  </p:cSld>
  <p:clrMapOvr>
    <a:masterClrMapping/>
  </p:clrMapOvr>
</p:sld>
</file>

<file path=ppt/theme/theme1.xml><?xml version="1.0" encoding="utf-8"?>
<a:theme xmlns:a="http://schemas.openxmlformats.org/drawingml/2006/main" name="ערכת נושא Office">
  <a:themeElements>
    <a:clrScheme name="גווני אפור">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2107</TotalTime>
  <Words>2663</Words>
  <Application>Microsoft Office PowerPoint</Application>
  <PresentationFormat>‫הצגה על המסך (4:3)</PresentationFormat>
  <Paragraphs>193</Paragraphs>
  <Slides>59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59</vt:i4>
      </vt:variant>
    </vt:vector>
  </HeadingPairs>
  <TitlesOfParts>
    <vt:vector size="60" baseType="lpstr">
      <vt:lpstr>ערכת נושא Office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lpstr>שקופית 22</vt:lpstr>
      <vt:lpstr>שקופית 23</vt:lpstr>
      <vt:lpstr>שקופית 24</vt:lpstr>
      <vt:lpstr>שקופית 25</vt:lpstr>
      <vt:lpstr>שקופית 26</vt:lpstr>
      <vt:lpstr>שקופית 27</vt:lpstr>
      <vt:lpstr>שקופית 28</vt:lpstr>
      <vt:lpstr>שקופית 29</vt:lpstr>
      <vt:lpstr>שקופית 30</vt:lpstr>
      <vt:lpstr>שקופית 31</vt:lpstr>
      <vt:lpstr>שקופית 32</vt:lpstr>
      <vt:lpstr>שקופית 33</vt:lpstr>
      <vt:lpstr>שקופית 34</vt:lpstr>
      <vt:lpstr>שקופית 35</vt:lpstr>
      <vt:lpstr>שקופית 36</vt:lpstr>
      <vt:lpstr>שקופית 37</vt:lpstr>
      <vt:lpstr>שקופית 38</vt:lpstr>
      <vt:lpstr>שקופית 39</vt:lpstr>
      <vt:lpstr>שקופית 40</vt:lpstr>
      <vt:lpstr>שקופית 41</vt:lpstr>
      <vt:lpstr>שקופית 42</vt:lpstr>
      <vt:lpstr>שקופית 43</vt:lpstr>
      <vt:lpstr>שקופית 44</vt:lpstr>
      <vt:lpstr>שקופית 45</vt:lpstr>
      <vt:lpstr>שקופית 46</vt:lpstr>
      <vt:lpstr>שקופית 47</vt:lpstr>
      <vt:lpstr>שקופית 48</vt:lpstr>
      <vt:lpstr>שקופית 49</vt:lpstr>
      <vt:lpstr>שקופית 50</vt:lpstr>
      <vt:lpstr>שקופית 51</vt:lpstr>
      <vt:lpstr>שקופית 52</vt:lpstr>
      <vt:lpstr>שקופית 53</vt:lpstr>
      <vt:lpstr>שקופית 54</vt:lpstr>
      <vt:lpstr>שקופית 55</vt:lpstr>
      <vt:lpstr>שקופית 56</vt:lpstr>
      <vt:lpstr>שקופית 57</vt:lpstr>
      <vt:lpstr>שקופית 58</vt:lpstr>
      <vt:lpstr>שקופית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win7</dc:creator>
  <cp:lastModifiedBy>win7</cp:lastModifiedBy>
  <cp:revision>27</cp:revision>
  <dcterms:created xsi:type="dcterms:W3CDTF">2016-02-12T23:37:40Z</dcterms:created>
  <dcterms:modified xsi:type="dcterms:W3CDTF">2016-02-28T23:03:05Z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3209036</vt:lpwstr>
  </property>
  <property fmtid="{D5CDD505-2E9C-101B-9397-08002B2CF9AE}" pid="3" name="NXPowerLiteSettings">
    <vt:lpwstr>F7000400038000</vt:lpwstr>
  </property>
  <property fmtid="{D5CDD505-2E9C-101B-9397-08002B2CF9AE}" pid="4" name="NXPowerLiteVersion">
    <vt:lpwstr>D6.2.12</vt:lpwstr>
  </property>
</Properties>
</file>